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25" r:id="rId5"/>
    <p:sldId id="308" r:id="rId6"/>
    <p:sldId id="309" r:id="rId7"/>
    <p:sldId id="336" r:id="rId8"/>
    <p:sldId id="337" r:id="rId9"/>
    <p:sldId id="339" r:id="rId10"/>
    <p:sldId id="338" r:id="rId11"/>
    <p:sldId id="340" r:id="rId12"/>
    <p:sldId id="330" r:id="rId13"/>
    <p:sldId id="341" r:id="rId14"/>
    <p:sldId id="334" r:id="rId15"/>
    <p:sldId id="333" r:id="rId16"/>
  </p:sldIdLst>
  <p:sldSz cx="9144000" cy="5143500" type="screen16x9"/>
  <p:notesSz cx="9874250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kijä" initials="T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233"/>
    <a:srgbClr val="148A29"/>
    <a:srgbClr val="84D0F0"/>
    <a:srgbClr val="189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 snapToGrid="0" snapToObjects="1">
      <p:cViewPr varScale="1">
        <p:scale>
          <a:sx n="106" d="100"/>
          <a:sy n="106" d="100"/>
        </p:scale>
        <p:origin x="-634" y="-86"/>
      </p:cViewPr>
      <p:guideLst>
        <p:guide orient="horz" pos="330"/>
        <p:guide orient="horz" pos="3066"/>
        <p:guide orient="horz" pos="2736"/>
        <p:guide orient="horz" pos="826"/>
        <p:guide pos="726"/>
        <p:guide pos="5034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1518" y="-84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AE55-0C82-4D57-9F91-4CBA3D6DD7AB}" type="datetimeFigureOut">
              <a:rPr lang="fi-FI" smtClean="0"/>
              <a:pPr/>
              <a:t>11.4.2019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29EC-BD9E-4230-A4FC-5E6FBB0B4C7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7637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A8FF-215C-472F-A8C7-7C757995D4A7}" type="datetimeFigureOut">
              <a:rPr lang="fi-FI" smtClean="0"/>
              <a:pPr/>
              <a:t>11.4.2019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09588"/>
            <a:ext cx="45275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7425" y="3228898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C8229-B5CC-44AB-AB45-F2763324C7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25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buFont typeface="Courier New" pitchFamily="49" charset="0"/>
      <a:buChar char="o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buFont typeface="Arial" pitchFamily="34" charset="0"/>
      <a:buChar char="∙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lang="fi-FI" sz="3200" b="1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KANSI, EI KUVAA, PETROOLI</a:t>
            </a:r>
            <a:br>
              <a:rPr lang="fi-FI" dirty="0" smtClean="0"/>
            </a:br>
            <a:r>
              <a:rPr lang="fi-FI" dirty="0" smtClean="0"/>
              <a:t>Esityksen nimi mustalla tekstillä </a:t>
            </a:r>
            <a:br>
              <a:rPr lang="fi-FI" dirty="0" smtClean="0"/>
            </a:br>
            <a:r>
              <a:rPr lang="fi-FI" dirty="0" smtClean="0"/>
              <a:t>yhdellä tai useammalla rivillä</a:t>
            </a:r>
            <a:endParaRPr lang="fi-FI" dirty="0"/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3494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ingressi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5" y="1311275"/>
            <a:ext cx="6838951" cy="594122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smtClean="0"/>
              <a:t>Alaotsikko tai ingressi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152526" y="2116899"/>
            <a:ext cx="6838950" cy="27503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174"/>
            <a:ext cx="6838950" cy="781838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496844" y="1311275"/>
            <a:ext cx="3494631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180" y="1311275"/>
            <a:ext cx="3206878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ingressi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97052" y="1763100"/>
            <a:ext cx="3394424" cy="3104174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itchFamily="34" charset="0"/>
              <a:buChar char="●"/>
              <a:tabLst/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5" y="1763099"/>
            <a:ext cx="3281689" cy="310417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6838950" cy="39608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smtClean="0"/>
              <a:t>Alaotsikko tai ingressi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sisältö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45490" y="1311275"/>
            <a:ext cx="4145985" cy="303212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Lisää taulukko, kuva, </a:t>
            </a:r>
            <a:r>
              <a:rPr lang="fi-FI" dirty="0" err="1" smtClean="0"/>
              <a:t>graafi</a:t>
            </a:r>
            <a:r>
              <a:rPr lang="fi-FI" dirty="0" smtClean="0"/>
              <a:t> tai </a:t>
            </a:r>
            <a:r>
              <a:rPr lang="fi-FI" dirty="0" err="1" smtClean="0"/>
              <a:t>SmartArt</a:t>
            </a:r>
            <a:r>
              <a:rPr lang="fi-FI" dirty="0" smtClean="0"/>
              <a:t> kaavio napsauttamalla kuvaketta.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3"/>
            <a:ext cx="2555378" cy="303212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152526" y="4343399"/>
            <a:ext cx="6838949" cy="523876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Kuvateksti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152526" y="1311274"/>
            <a:ext cx="6838950" cy="294131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Lisää taulukko, kuva, </a:t>
            </a:r>
            <a:r>
              <a:rPr lang="fi-FI" dirty="0" err="1" smtClean="0"/>
              <a:t>graafi</a:t>
            </a:r>
            <a:r>
              <a:rPr lang="fi-FI" dirty="0" smtClean="0"/>
              <a:t> tai </a:t>
            </a:r>
            <a:r>
              <a:rPr lang="fi-FI" dirty="0" err="1" smtClean="0"/>
              <a:t>SmartArt</a:t>
            </a:r>
            <a:r>
              <a:rPr lang="fi-FI" dirty="0" smtClean="0"/>
              <a:t> kaavio napsauttamalla kuvaketta.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1152526" y="523874"/>
            <a:ext cx="6838950" cy="787400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 Otsikko,teksti,pyöreä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874"/>
            <a:ext cx="6838950" cy="787401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2730542" cy="303212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smtClean="0"/>
              <a:t>Teksti</a:t>
            </a:r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91831" y="1352811"/>
            <a:ext cx="2929406" cy="2929406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</a:t>
            </a:r>
            <a:br>
              <a:rPr lang="fi-FI" dirty="0" smtClean="0"/>
            </a:br>
            <a:r>
              <a:rPr lang="fi-FI" dirty="0" smtClean="0"/>
              <a:t>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</a:t>
            </a:r>
            <a:br>
              <a:rPr lang="fi-FI" dirty="0" smtClean="0"/>
            </a:br>
            <a:r>
              <a:rPr lang="fi-FI" dirty="0" smtClean="0"/>
              <a:t>Rajaa’ työkalu &gt; voit siirtää kuvaa tai skaalata </a:t>
            </a:r>
            <a:br>
              <a:rPr lang="fi-FI" dirty="0" smtClean="0"/>
            </a:br>
            <a:r>
              <a:rPr lang="fi-FI" dirty="0" smtClean="0"/>
              <a:t>sitä suuremmaksi pallon sisällä.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</a:t>
            </a:r>
            <a:br>
              <a:rPr lang="fi-FI" dirty="0" smtClean="0"/>
            </a:br>
            <a:r>
              <a:rPr lang="fi-FI" dirty="0" smtClean="0"/>
              <a:t>kulmissa olevista vaaleista palloista. Kun rajaus/</a:t>
            </a:r>
            <a:br>
              <a:rPr lang="fi-FI" dirty="0" smtClean="0"/>
            </a:br>
            <a:r>
              <a:rPr lang="fi-FI" dirty="0" smtClean="0"/>
              <a:t>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</a:t>
            </a:r>
            <a:br>
              <a:rPr lang="fi-FI" dirty="0" smtClean="0"/>
            </a:br>
            <a:r>
              <a:rPr lang="fi-FI" dirty="0" smtClean="0"/>
              <a:t>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</a:t>
            </a:r>
            <a:br>
              <a:rPr lang="fi-FI" dirty="0" smtClean="0"/>
            </a:br>
            <a:r>
              <a:rPr lang="fi-FI" dirty="0" smtClean="0"/>
              <a:t>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520961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sisältä,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8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48732" y="0"/>
            <a:ext cx="4495267" cy="5143500"/>
          </a:xfrm>
          <a:prstGeom prst="rect">
            <a:avLst/>
          </a:prstGeom>
          <a:ln w="19050">
            <a:noFill/>
          </a:ln>
          <a:effectLst/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kuva napsauttamalla kuvaketta.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muuttaa kuvan rajausta aktivoi kuvalaatikko ja </a:t>
            </a:r>
            <a:br>
              <a:rPr lang="fi-FI" dirty="0" smtClean="0"/>
            </a:br>
            <a:r>
              <a:rPr lang="fi-FI" dirty="0" smtClean="0"/>
              <a:t>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</a:t>
            </a:r>
            <a:br>
              <a:rPr lang="fi-FI" dirty="0" smtClean="0"/>
            </a:br>
            <a:r>
              <a:rPr lang="fi-FI" dirty="0" smtClean="0"/>
              <a:t>&gt; voit siirtää kuvaa tai skaalata sitä suuremmaksi laatikon sisällä.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</a:t>
            </a:r>
            <a:br>
              <a:rPr lang="fi-FI" dirty="0" smtClean="0"/>
            </a:br>
            <a:r>
              <a:rPr lang="fi-FI" dirty="0" smtClean="0"/>
              <a:t>olevista vaaleista palloista. 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5"/>
            <a:ext cx="3496207" cy="3556000"/>
          </a:xfrm>
        </p:spPr>
        <p:txBody>
          <a:bodyPr>
            <a:noAutofit/>
          </a:bodyPr>
          <a:lstStyle>
            <a:lvl1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3103061"/>
            <a:ext cx="6838950" cy="1248906"/>
          </a:xfrm>
        </p:spPr>
        <p:txBody>
          <a:bodyPr anchor="b" anchorCtr="0">
            <a:noAutofit/>
          </a:bodyPr>
          <a:lstStyle>
            <a:lvl1pPr algn="r">
              <a:lnSpc>
                <a:spcPts val="2800"/>
              </a:lnSpc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Esitystä elävöittävät ja keventävät </a:t>
            </a:r>
            <a:r>
              <a:rPr lang="fi-FI" dirty="0" err="1" smtClean="0"/>
              <a:t>välidiat</a:t>
            </a:r>
            <a:r>
              <a:rPr lang="fi-FI" dirty="0" smtClean="0"/>
              <a:t>.</a:t>
            </a:r>
            <a:br>
              <a:rPr lang="fi-FI" dirty="0" smtClean="0"/>
            </a:br>
            <a:r>
              <a:rPr lang="fi-FI" dirty="0" err="1" smtClean="0"/>
              <a:t>Välidiassa</a:t>
            </a:r>
            <a:r>
              <a:rPr lang="fi-FI" dirty="0" smtClean="0"/>
              <a:t> voi väripohjan (ja pallokuvan) sijaan olla iso kuva ja lyhyt tekstinosto.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01045" y="4343399"/>
            <a:ext cx="342900" cy="250029"/>
          </a:xfrm>
        </p:spPr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" y="0"/>
            <a:ext cx="9151200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dian taustalle iso 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</a:t>
            </a:r>
            <a:br>
              <a:rPr lang="fi-FI" dirty="0" smtClean="0"/>
            </a:br>
            <a:r>
              <a:rPr lang="fi-FI" dirty="0" smtClean="0"/>
              <a:t>&gt; voit siirtää kuvaa tai skaalata sitä suuremmaksi valintalaatikon sisällä. </a:t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 Kun rajaus/skaalaus on sopiva, klikkaa kuvan ulkopuolelle. </a:t>
            </a:r>
            <a:br>
              <a:rPr lang="fi-FI" dirty="0" smtClean="0"/>
            </a:br>
            <a:r>
              <a:rPr lang="fi-FI" dirty="0" smtClean="0"/>
              <a:t>Tekstilaatikon saat näkyville, kun aktivoit kuvan ja valitset ’vie taakse’ (Muotoile &gt; Siirrä taaksepäin &gt; Vie taakse / </a:t>
            </a:r>
            <a:br>
              <a:rPr lang="fi-FI" dirty="0" smtClean="0"/>
            </a:br>
            <a:r>
              <a:rPr lang="fi-FI" dirty="0" smtClean="0"/>
              <a:t>hiiren oikea painike &gt; Vie taakse).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kuva, tuo kuva eteen, poista kuva </a:t>
            </a: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  <a:br>
              <a:rPr lang="fi-FI" dirty="0" smtClean="0"/>
            </a:br>
            <a:r>
              <a:rPr lang="fi-FI" dirty="0" smtClean="0"/>
              <a:t>Muista viedä kuva taakse, että tekstit näkyvät.</a:t>
            </a:r>
          </a:p>
        </p:txBody>
      </p:sp>
    </p:spTree>
    <p:extLst>
      <p:ext uri="{BB962C8B-B14F-4D97-AF65-F5344CB8AC3E}">
        <p14:creationId xmlns:p14="http://schemas.microsoft.com/office/powerpoint/2010/main" val="2794789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Esitystä elävöittävät ja</a:t>
            </a:r>
            <a:br>
              <a:rPr lang="fi-FI" dirty="0" smtClean="0"/>
            </a:br>
            <a:r>
              <a:rPr lang="fi-FI" dirty="0" smtClean="0"/>
              <a:t>keventävät </a:t>
            </a:r>
            <a:r>
              <a:rPr lang="fi-FI" dirty="0" err="1" smtClean="0"/>
              <a:t>välidiat</a:t>
            </a:r>
            <a:r>
              <a:rPr lang="fi-FI" dirty="0" smtClean="0"/>
              <a:t>.</a:t>
            </a:r>
            <a:br>
              <a:rPr lang="fi-FI" dirty="0" smtClean="0"/>
            </a:br>
            <a:r>
              <a:rPr lang="fi-FI" dirty="0" err="1" smtClean="0"/>
              <a:t>Välidiassa</a:t>
            </a:r>
            <a:r>
              <a:rPr lang="fi-FI" dirty="0" smtClean="0"/>
              <a:t> on lyhyt tekstinosto sekä pallokuva. Myös harkittu tekstinosto ilman kuvaa toimii </a:t>
            </a:r>
            <a:r>
              <a:rPr lang="fi-FI" dirty="0" err="1" smtClean="0"/>
              <a:t>välidiassa</a:t>
            </a:r>
            <a:r>
              <a:rPr lang="fi-FI" dirty="0" smtClean="0"/>
              <a:t> hyvin.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pallokuva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&gt; voit siirtää kuvaa tai skaalata sitä suuremmaksi pallon sisällä. Huomioi että kuvassa on tarkoituksella valkoinen kehys.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1355539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KANSI, EI KUVAA, OKRA</a:t>
            </a:r>
            <a:br>
              <a:rPr lang="fi-FI" dirty="0" smtClean="0"/>
            </a:br>
            <a:r>
              <a:rPr lang="fi-FI" dirty="0" smtClean="0"/>
              <a:t>Esityksen nimi mustalla tekstillä </a:t>
            </a:r>
            <a:br>
              <a:rPr lang="fi-FI" dirty="0" smtClean="0"/>
            </a:br>
            <a:r>
              <a:rPr lang="fi-FI" dirty="0" smtClean="0"/>
              <a:t>yhdellä tai useammalla rivillä</a:t>
            </a:r>
            <a:endParaRPr lang="fi-FI" dirty="0"/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38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pallokuva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&gt; voit siirtää kuvaa tai skaalata sitä suuremmaksi pallon sisällä. Huomioi että kuvassa on tarkoituksella valkoinen kehys.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Esitystä elävöittävät ja</a:t>
            </a:r>
            <a:br>
              <a:rPr lang="fi-FI" dirty="0" smtClean="0"/>
            </a:br>
            <a:r>
              <a:rPr lang="fi-FI" dirty="0" smtClean="0"/>
              <a:t>keventävät </a:t>
            </a:r>
            <a:r>
              <a:rPr lang="fi-FI" dirty="0" err="1" smtClean="0"/>
              <a:t>välidiat</a:t>
            </a:r>
            <a:r>
              <a:rPr lang="fi-FI" dirty="0" smtClean="0"/>
              <a:t>.</a:t>
            </a:r>
            <a:br>
              <a:rPr lang="fi-FI" dirty="0" smtClean="0"/>
            </a:br>
            <a:r>
              <a:rPr lang="fi-FI" dirty="0" err="1" smtClean="0"/>
              <a:t>Välidiassa</a:t>
            </a:r>
            <a:r>
              <a:rPr lang="fi-FI" dirty="0" smtClean="0"/>
              <a:t> on lyhyt tekstinosto sekä pallokuva. Myös harkittu tekstinosto ilman kuvaa toimii </a:t>
            </a:r>
            <a:r>
              <a:rPr lang="fi-FI" dirty="0" err="1" smtClean="0"/>
              <a:t>välidiassa</a:t>
            </a:r>
            <a:r>
              <a:rPr lang="fi-FI" dirty="0" smtClean="0"/>
              <a:t> hyvin.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5143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pallokuva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&gt; voit siirtää kuvaa tai skaalata sitä suuremmaksi pallon sisällä. Huomioi että kuvassa on tarkoituksella valkoinen kehys.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Esitystä elävöittävät ja</a:t>
            </a:r>
            <a:br>
              <a:rPr lang="fi-FI" dirty="0" smtClean="0"/>
            </a:br>
            <a:r>
              <a:rPr lang="fi-FI" dirty="0" smtClean="0"/>
              <a:t>keventävät </a:t>
            </a:r>
            <a:r>
              <a:rPr lang="fi-FI" dirty="0" err="1" smtClean="0"/>
              <a:t>välidiat</a:t>
            </a:r>
            <a:r>
              <a:rPr lang="fi-FI" dirty="0" smtClean="0"/>
              <a:t>.</a:t>
            </a:r>
            <a:br>
              <a:rPr lang="fi-FI" dirty="0" smtClean="0"/>
            </a:br>
            <a:r>
              <a:rPr lang="fi-FI" dirty="0" err="1" smtClean="0"/>
              <a:t>Välidiassa</a:t>
            </a:r>
            <a:r>
              <a:rPr lang="fi-FI" dirty="0" smtClean="0"/>
              <a:t> on lyhyt tekstinosto sekä pallokuva. Myös harkittu tekstinosto ilman kuvaa toimii </a:t>
            </a:r>
            <a:r>
              <a:rPr lang="fi-FI" dirty="0" err="1" smtClean="0"/>
              <a:t>välidiassa</a:t>
            </a:r>
            <a:r>
              <a:rPr lang="fi-FI" dirty="0" smtClean="0"/>
              <a:t> hyvin.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9872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pallokuva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&gt; voit siirtää kuvaa tai skaalata sitä suuremmaksi pallon sisällä. Huomioi että kuvassa on tarkoituksella valkoinen kehys.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Esitystä elävöittävät ja</a:t>
            </a:r>
            <a:br>
              <a:rPr lang="fi-FI" dirty="0" smtClean="0"/>
            </a:br>
            <a:r>
              <a:rPr lang="fi-FI" dirty="0" smtClean="0"/>
              <a:t>keventävät </a:t>
            </a:r>
            <a:r>
              <a:rPr lang="fi-FI" dirty="0" err="1" smtClean="0"/>
              <a:t>välidiat</a:t>
            </a:r>
            <a:r>
              <a:rPr lang="fi-FI" dirty="0" smtClean="0"/>
              <a:t>.</a:t>
            </a:r>
            <a:br>
              <a:rPr lang="fi-FI" dirty="0" smtClean="0"/>
            </a:br>
            <a:r>
              <a:rPr lang="fi-FI" dirty="0" err="1" smtClean="0"/>
              <a:t>Välidiassa</a:t>
            </a:r>
            <a:r>
              <a:rPr lang="fi-FI" dirty="0" smtClean="0"/>
              <a:t> on lyhyt tekstinosto sekä pallokuva. Myös harkittu tekstinosto ilman kuvaa toimii </a:t>
            </a:r>
            <a:r>
              <a:rPr lang="fi-FI" dirty="0" err="1" smtClean="0"/>
              <a:t>välidiassa</a:t>
            </a:r>
            <a:r>
              <a:rPr lang="fi-FI" dirty="0" smtClean="0"/>
              <a:t> hyvin.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1029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(+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401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,v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9" y="4326094"/>
            <a:ext cx="722475" cy="5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31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076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89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KANSI, EI KUVAA, LIME</a:t>
            </a:r>
            <a:br>
              <a:rPr lang="fi-FI" dirty="0" smtClean="0"/>
            </a:br>
            <a:r>
              <a:rPr lang="fi-FI" dirty="0" smtClean="0"/>
              <a:t>Esityksen nimi mustalla tekstillä yhdellä tai useammalla rivillä</a:t>
            </a:r>
            <a:endParaRPr lang="fi-FI" dirty="0"/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1490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KANSI, EI KUVAA, HARMAA</a:t>
            </a:r>
            <a:br>
              <a:rPr lang="fi-FI" dirty="0" smtClean="0"/>
            </a:br>
            <a:r>
              <a:rPr lang="fi-FI" dirty="0" smtClean="0"/>
              <a:t>Esityksen nimi mustalla tekstillä yhdellä tai useammalla rivillä</a:t>
            </a:r>
            <a:endParaRPr lang="fi-FI" dirty="0"/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8486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KANSI, ISO KUVA</a:t>
            </a:r>
            <a:br>
              <a:rPr lang="fi-FI" dirty="0" smtClean="0"/>
            </a:br>
            <a:r>
              <a:rPr lang="fi-FI" dirty="0" smtClean="0"/>
              <a:t>Esityksen nimi mustalla tai valkoisella tekstillä näkyvään kohtaan asemoituna</a:t>
            </a:r>
            <a:endParaRPr lang="fi-FI" dirty="0"/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" y="0"/>
            <a:ext cx="9151200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dian taustalle iso kansikuva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</a:t>
            </a:r>
            <a:br>
              <a:rPr lang="fi-FI" dirty="0" smtClean="0"/>
            </a:br>
            <a:r>
              <a:rPr lang="fi-FI" dirty="0" smtClean="0"/>
              <a:t>&gt; voit siirtää kuvaa tai skaalata sitä suuremmaksi valintalaatikon sisällä. </a:t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 Kun rajaus/skaalaus on sopiva, klikkaa kuvan ulkopuolelle. </a:t>
            </a:r>
            <a:br>
              <a:rPr lang="fi-FI" dirty="0" smtClean="0"/>
            </a:br>
            <a:r>
              <a:rPr lang="fi-FI" dirty="0" smtClean="0"/>
              <a:t>Tekstilaatikot palaavat näkyville, kun aktivoit kuvan ja valitset ’vie taakse’ (Muotoile &gt; Siirrä taaksepäin &gt; Vie taakse / hiiren oikea painike </a:t>
            </a:r>
            <a:br>
              <a:rPr lang="fi-FI" dirty="0" smtClean="0"/>
            </a:br>
            <a:r>
              <a:rPr lang="fi-FI" dirty="0" smtClean="0"/>
              <a:t>&gt; Vie taakse). Muista varmistaa, että myös </a:t>
            </a:r>
            <a:r>
              <a:rPr lang="fi-FI" dirty="0" err="1" smtClean="0"/>
              <a:t>SYKE-logo</a:t>
            </a:r>
            <a:r>
              <a:rPr lang="fi-FI" dirty="0" smtClean="0"/>
              <a:t> on kansisivulla näkyvissä! Logon voit tarvittaessa kopioida ohjesivulta (s. 1).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kuva, tuo kuva eteen, poista kuva </a:t>
            </a:r>
            <a:br>
              <a:rPr lang="fi-FI" dirty="0" smtClean="0"/>
            </a:b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  <a:br>
              <a:rPr lang="fi-FI" dirty="0" smtClean="0"/>
            </a:br>
            <a:r>
              <a:rPr lang="fi-FI" dirty="0" smtClean="0"/>
              <a:t>Muista viedä kuva taakse, että tekstit näkyvät.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PALLO-KANSI, PETROOLI</a:t>
            </a:r>
            <a:br>
              <a:rPr lang="fi-FI" dirty="0" smtClean="0"/>
            </a:br>
            <a:r>
              <a:rPr lang="fi-FI" dirty="0" smtClean="0"/>
              <a:t>Tekstin rivitys</a:t>
            </a:r>
            <a:br>
              <a:rPr lang="fi-FI" dirty="0" smtClean="0"/>
            </a:br>
            <a:r>
              <a:rPr lang="fi-FI" dirty="0" smtClean="0"/>
              <a:t>pallokuvan</a:t>
            </a:r>
            <a:br>
              <a:rPr lang="fi-FI" dirty="0" smtClean="0"/>
            </a:br>
            <a:r>
              <a:rPr lang="fi-FI" dirty="0" smtClean="0"/>
              <a:t>reunaa </a:t>
            </a:r>
            <a:br>
              <a:rPr lang="fi-FI" dirty="0" smtClean="0"/>
            </a:br>
            <a:r>
              <a:rPr lang="fi-FI" dirty="0" smtClean="0"/>
              <a:t>muotoillen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pallokuva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&gt; voit siirtää kuvaa tai skaalata sitä suuremmaksi pallon sisällä. Huomioi että kuvassa on tarkoituksella valkoinen kehys.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3833274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PALLO-KANSI, </a:t>
            </a:r>
            <a:br>
              <a:rPr lang="fi-FI" dirty="0" smtClean="0"/>
            </a:br>
            <a:r>
              <a:rPr lang="fi-FI" dirty="0" smtClean="0"/>
              <a:t>OKRA</a:t>
            </a:r>
            <a:br>
              <a:rPr lang="fi-FI" dirty="0" smtClean="0"/>
            </a:br>
            <a:r>
              <a:rPr lang="fi-FI" dirty="0" smtClean="0"/>
              <a:t>Tekstin rivitys</a:t>
            </a:r>
            <a:br>
              <a:rPr lang="fi-FI" dirty="0" smtClean="0"/>
            </a:br>
            <a:r>
              <a:rPr lang="fi-FI" dirty="0" smtClean="0"/>
              <a:t>pallokuvan</a:t>
            </a:r>
            <a:br>
              <a:rPr lang="fi-FI" dirty="0" smtClean="0"/>
            </a:br>
            <a:r>
              <a:rPr lang="fi-FI" dirty="0" smtClean="0"/>
              <a:t>reunaa </a:t>
            </a:r>
            <a:br>
              <a:rPr lang="fi-FI" dirty="0" smtClean="0"/>
            </a:br>
            <a:r>
              <a:rPr lang="fi-FI" dirty="0" smtClean="0"/>
              <a:t>muotoillen</a:t>
            </a:r>
            <a:endParaRPr lang="fi-FI" dirty="0"/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pallokuva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&gt; voit siirtää kuvaa tai skaalata sitä suuremmaksi pallon sisällä. Huomioi että kuvassa on tarkoituksella valkoinen kehys.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1204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PALLO-KANSI, </a:t>
            </a:r>
            <a:br>
              <a:rPr lang="fi-FI" dirty="0" smtClean="0"/>
            </a:br>
            <a:r>
              <a:rPr lang="fi-FI" dirty="0" smtClean="0"/>
              <a:t>LIME</a:t>
            </a:r>
            <a:br>
              <a:rPr lang="fi-FI" dirty="0" smtClean="0"/>
            </a:br>
            <a:r>
              <a:rPr lang="fi-FI" dirty="0" smtClean="0"/>
              <a:t>Tekstin rivitys</a:t>
            </a:r>
            <a:br>
              <a:rPr lang="fi-FI" dirty="0" smtClean="0"/>
            </a:br>
            <a:r>
              <a:rPr lang="fi-FI" dirty="0" smtClean="0"/>
              <a:t>pallokuvan</a:t>
            </a:r>
            <a:br>
              <a:rPr lang="fi-FI" dirty="0" smtClean="0"/>
            </a:br>
            <a:r>
              <a:rPr lang="fi-FI" dirty="0" smtClean="0"/>
              <a:t>reunaa </a:t>
            </a:r>
            <a:br>
              <a:rPr lang="fi-FI" dirty="0" smtClean="0"/>
            </a:br>
            <a:r>
              <a:rPr lang="fi-FI" dirty="0" smtClean="0"/>
              <a:t>muotoillen</a:t>
            </a:r>
            <a:endParaRPr lang="fi-FI" dirty="0"/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pallokuva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&gt; voit siirtää kuvaa tai skaalata sitä suuremmaksi pallon sisällä. Huomioi että kuvassa on tarkoituksella valkoinen kehys.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1632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PALLO-KANSI, HARMAA</a:t>
            </a:r>
            <a:br>
              <a:rPr lang="fi-FI" dirty="0" smtClean="0"/>
            </a:br>
            <a:r>
              <a:rPr lang="fi-FI" dirty="0" smtClean="0"/>
              <a:t>Tekstin rivitys</a:t>
            </a:r>
            <a:br>
              <a:rPr lang="fi-FI" dirty="0" smtClean="0"/>
            </a:br>
            <a:r>
              <a:rPr lang="fi-FI" dirty="0" smtClean="0"/>
              <a:t>pallokuvan</a:t>
            </a:r>
            <a:br>
              <a:rPr lang="fi-FI" dirty="0" smtClean="0"/>
            </a:br>
            <a:r>
              <a:rPr lang="fi-FI" dirty="0" smtClean="0"/>
              <a:t>reunaa </a:t>
            </a:r>
            <a:br>
              <a:rPr lang="fi-FI" dirty="0" smtClean="0"/>
            </a:br>
            <a:r>
              <a:rPr lang="fi-FI" dirty="0" smtClean="0"/>
              <a:t>muotoillen</a:t>
            </a:r>
            <a:endParaRPr lang="fi-FI" dirty="0"/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pallokuva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&gt; voit siirtää kuvaa tai skaalata sitä suuremmaksi pallon sisällä. Huomioi että kuvassa on tarkoituksella valkoinen kehys.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7653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52526" y="519523"/>
            <a:ext cx="6838950" cy="7917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52525" y="1311274"/>
            <a:ext cx="6838950" cy="3032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01045" y="4343399"/>
            <a:ext cx="342900" cy="2500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accent3">
                    <a:lumMod val="7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1" r:id="rId2"/>
    <p:sldLayoutId id="2147483695" r:id="rId3"/>
    <p:sldLayoutId id="2147483692" r:id="rId4"/>
    <p:sldLayoutId id="2147483685" r:id="rId5"/>
    <p:sldLayoutId id="2147483712" r:id="rId6"/>
    <p:sldLayoutId id="2147483713" r:id="rId7"/>
    <p:sldLayoutId id="2147483715" r:id="rId8"/>
    <p:sldLayoutId id="2147483711" r:id="rId9"/>
    <p:sldLayoutId id="2147483660" r:id="rId10"/>
    <p:sldLayoutId id="2147483650" r:id="rId11"/>
    <p:sldLayoutId id="2147483662" r:id="rId12"/>
    <p:sldLayoutId id="2147483663" r:id="rId13"/>
    <p:sldLayoutId id="2147483675" r:id="rId14"/>
    <p:sldLayoutId id="2147483657" r:id="rId15"/>
    <p:sldLayoutId id="2147483717" r:id="rId16"/>
    <p:sldLayoutId id="2147483686" r:id="rId17"/>
    <p:sldLayoutId id="2147483720" r:id="rId18"/>
    <p:sldLayoutId id="2147483698" r:id="rId19"/>
    <p:sldLayoutId id="2147483700" r:id="rId20"/>
    <p:sldLayoutId id="2147483701" r:id="rId21"/>
    <p:sldLayoutId id="2147483697" r:id="rId22"/>
    <p:sldLayoutId id="2147483702" r:id="rId23"/>
    <p:sldLayoutId id="2147483703" r:id="rId24"/>
    <p:sldLayoutId id="2147483719" r:id="rId2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tabLst>
          <a:tab pos="714375" algn="l"/>
        </a:tabLst>
        <a:defRPr sz="2400" b="1" kern="1200">
          <a:solidFill>
            <a:schemeClr val="accent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16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●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i="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#_ENREF_9"/><Relationship Id="rId7" Type="http://schemas.openxmlformats.org/officeDocument/2006/relationships/hyperlink" Target="#_ENREF_10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6" Type="http://schemas.openxmlformats.org/officeDocument/2006/relationships/hyperlink" Target="#_ENREF_14"/><Relationship Id="rId5" Type="http://schemas.openxmlformats.org/officeDocument/2006/relationships/hyperlink" Target="#_ENREF_20"/><Relationship Id="rId4" Type="http://schemas.openxmlformats.org/officeDocument/2006/relationships/hyperlink" Target="#_ENREF_18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0" dirty="0" smtClean="0">
                <a:solidFill>
                  <a:srgbClr val="7030A0"/>
                </a:solidFill>
              </a:rPr>
              <a:t>Mikromuovien lähteet:</a:t>
            </a:r>
            <a:br>
              <a:rPr lang="fi-FI" b="0" dirty="0" smtClean="0">
                <a:solidFill>
                  <a:srgbClr val="7030A0"/>
                </a:solidFill>
              </a:rPr>
            </a:br>
            <a:r>
              <a:rPr lang="fi-FI" b="0" dirty="0">
                <a:solidFill>
                  <a:srgbClr val="7030A0"/>
                </a:solidFill>
              </a:rPr>
              <a:t/>
            </a:r>
            <a:br>
              <a:rPr lang="fi-FI" b="0" dirty="0">
                <a:solidFill>
                  <a:srgbClr val="7030A0"/>
                </a:solidFill>
              </a:rPr>
            </a:br>
            <a:r>
              <a:rPr lang="fi-FI" b="0" dirty="0" smtClean="0">
                <a:solidFill>
                  <a:srgbClr val="7030A0"/>
                </a:solidFill>
              </a:rPr>
              <a:t>Muovihelmet</a:t>
            </a:r>
            <a:br>
              <a:rPr lang="fi-FI" b="0" dirty="0" smtClean="0">
                <a:solidFill>
                  <a:srgbClr val="7030A0"/>
                </a:solidFill>
              </a:rPr>
            </a:br>
            <a:r>
              <a:rPr lang="fi-FI" b="0" dirty="0" smtClean="0">
                <a:solidFill>
                  <a:srgbClr val="7030A0"/>
                </a:solidFill>
              </a:rPr>
              <a:t>kosmetiikassa &amp;</a:t>
            </a:r>
            <a:br>
              <a:rPr lang="fi-FI" b="0" dirty="0" smtClean="0">
                <a:solidFill>
                  <a:srgbClr val="7030A0"/>
                </a:solidFill>
              </a:rPr>
            </a:br>
            <a:r>
              <a:rPr lang="fi-FI" b="0" dirty="0" smtClean="0">
                <a:solidFill>
                  <a:srgbClr val="7030A0"/>
                </a:solidFill>
              </a:rPr>
              <a:t>Hygieniatuotteissa</a:t>
            </a:r>
            <a:endParaRPr lang="fi-FI" b="0" dirty="0">
              <a:solidFill>
                <a:srgbClr val="7030A0"/>
              </a:solidFill>
            </a:endParaRPr>
          </a:p>
        </p:txBody>
      </p:sp>
      <p:pic>
        <p:nvPicPr>
          <p:cNvPr id="2" name="Kuvan paikkamerkki 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14" y="655854"/>
            <a:ext cx="3734531" cy="3462546"/>
          </a:xfrm>
        </p:spPr>
      </p:pic>
      <p:sp>
        <p:nvSpPr>
          <p:cNvPr id="6" name="Alaotsikko 5"/>
          <p:cNvSpPr>
            <a:spLocks noGrp="1"/>
          </p:cNvSpPr>
          <p:nvPr>
            <p:ph type="subTitle" idx="1"/>
          </p:nvPr>
        </p:nvSpPr>
        <p:spPr>
          <a:xfrm>
            <a:off x="1260525" y="3913544"/>
            <a:ext cx="6838949" cy="1049055"/>
          </a:xfrm>
        </p:spPr>
        <p:txBody>
          <a:bodyPr/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>
                <a:solidFill>
                  <a:srgbClr val="7030A0"/>
                </a:solidFill>
              </a:rPr>
              <a:t>Outi </a:t>
            </a:r>
            <a:r>
              <a:rPr lang="fi-FI" dirty="0">
                <a:solidFill>
                  <a:srgbClr val="7030A0"/>
                </a:solidFill>
              </a:rPr>
              <a:t>Setälä &amp; Anna Kukkola</a:t>
            </a:r>
          </a:p>
          <a:p>
            <a:r>
              <a:rPr lang="fi-FI" dirty="0">
                <a:solidFill>
                  <a:srgbClr val="7030A0"/>
                </a:solidFill>
              </a:rPr>
              <a:t>Sidosryhmäseminaari Suomen meriympäristön</a:t>
            </a:r>
          </a:p>
          <a:p>
            <a:r>
              <a:rPr lang="fi-FI" dirty="0">
                <a:solidFill>
                  <a:srgbClr val="7030A0"/>
                </a:solidFill>
              </a:rPr>
              <a:t>roskaantumisesta 12.4.2019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2879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half" idx="13"/>
          </p:nvPr>
        </p:nvSpPr>
        <p:spPr>
          <a:xfrm>
            <a:off x="1152526" y="1311274"/>
            <a:ext cx="7595474" cy="29413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Tarkastelun kohteena vuosi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Pois huuhdeltavat ihonpuhdistus- ja pesuaineet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Vain kiinteässä muodossa vedessä säilyvät synteettiset polymeerit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Ei hammastahnoja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Ei iholle jätettäviä tuotteita (suurin osa tietokannan tuotteista)</a:t>
            </a:r>
          </a:p>
          <a:p>
            <a:endParaRPr lang="fi-FI" sz="1800" dirty="0" smtClean="0">
              <a:solidFill>
                <a:schemeClr val="tx1"/>
              </a:solidFill>
            </a:endParaRPr>
          </a:p>
          <a:p>
            <a:r>
              <a:rPr lang="fi-FI" sz="1800" dirty="0" smtClean="0">
                <a:solidFill>
                  <a:schemeClr val="tx1"/>
                </a:solidFill>
              </a:rPr>
              <a:t>Tietokannasta saatu tieto yhdistettiin tilastokeskukselta ja Tullin tietokannasta saatavaan tietoon Suomessa valmistetuista, </a:t>
            </a:r>
            <a:r>
              <a:rPr lang="fi-FI" sz="1800" dirty="0" smtClean="0">
                <a:solidFill>
                  <a:schemeClr val="tx1"/>
                </a:solidFill>
              </a:rPr>
              <a:t>Suomeen </a:t>
            </a:r>
            <a:r>
              <a:rPr lang="fi-FI" sz="1800" dirty="0" smtClean="0">
                <a:solidFill>
                  <a:schemeClr val="tx1"/>
                </a:solidFill>
              </a:rPr>
              <a:t>tuoduista ja Suomesta viedyistä tuotteista kyseisenä vuonna </a:t>
            </a:r>
          </a:p>
          <a:p>
            <a:endParaRPr lang="fi-FI" sz="1800" dirty="0">
              <a:solidFill>
                <a:schemeClr val="tx1"/>
              </a:solidFill>
            </a:endParaRPr>
          </a:p>
          <a:p>
            <a:r>
              <a:rPr lang="fi-FI" sz="1800" dirty="0" smtClean="0">
                <a:solidFill>
                  <a:schemeClr val="tx1"/>
                </a:solidFill>
              </a:rPr>
              <a:t>Mikromuovin osuudeksi tuotteen massasta asetettiin aikaisempien tutkimusten</a:t>
            </a:r>
          </a:p>
          <a:p>
            <a:r>
              <a:rPr lang="fi-FI" sz="1800" dirty="0">
                <a:solidFill>
                  <a:schemeClr val="tx1"/>
                </a:solidFill>
              </a:rPr>
              <a:t>m</a:t>
            </a:r>
            <a:r>
              <a:rPr lang="fi-FI" sz="1800" dirty="0" smtClean="0">
                <a:solidFill>
                  <a:schemeClr val="tx1"/>
                </a:solidFill>
              </a:rPr>
              <a:t>aksimipitoisuus (6.91 g  mikromuovia/100g tuotetta) </a:t>
            </a:r>
          </a:p>
          <a:p>
            <a:endParaRPr lang="fi-FI" sz="1800" dirty="0" smtClean="0">
              <a:solidFill>
                <a:schemeClr val="tx1"/>
              </a:solidFill>
            </a:endParaRPr>
          </a:p>
          <a:p>
            <a:r>
              <a:rPr lang="fi-FI" sz="1800" dirty="0" smtClean="0">
                <a:solidFill>
                  <a:schemeClr val="tx1"/>
                </a:solidFill>
              </a:rPr>
              <a:t> 	</a:t>
            </a:r>
            <a:endParaRPr lang="fi-FI" sz="1800" dirty="0">
              <a:solidFill>
                <a:schemeClr val="tx1"/>
              </a:solidFill>
            </a:endParaRPr>
          </a:p>
          <a:p>
            <a:endParaRPr lang="fi-FI" dirty="0" smtClean="0">
              <a:solidFill>
                <a:schemeClr val="tx1"/>
              </a:solidFill>
            </a:endParaRPr>
          </a:p>
          <a:p>
            <a:endParaRPr lang="fi-FI" b="1" dirty="0" smtClean="0"/>
          </a:p>
          <a:p>
            <a:endParaRPr lang="fi-FI" b="1" dirty="0" smtClean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102126" y="376700"/>
            <a:ext cx="7545074" cy="787400"/>
          </a:xfrm>
        </p:spPr>
        <p:txBody>
          <a:bodyPr/>
          <a:lstStyle/>
          <a:p>
            <a:r>
              <a:rPr lang="fi-FI" b="0" dirty="0" smtClean="0">
                <a:solidFill>
                  <a:srgbClr val="7030A0"/>
                </a:solidFill>
              </a:rPr>
              <a:t>Mikä on mikromuovin määrä Suomessa myytävien tuotteiden osalta?</a:t>
            </a:r>
            <a:endParaRPr lang="fi-FI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14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1098000" y="1221489"/>
            <a:ext cx="7542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i="1" dirty="0" smtClean="0"/>
              <a:t>Suomessa </a:t>
            </a:r>
            <a:r>
              <a:rPr lang="fi-FI" i="1" dirty="0" smtClean="0"/>
              <a:t>valmistettiin:</a:t>
            </a:r>
            <a:r>
              <a:rPr lang="fi-FI" i="1" dirty="0" smtClean="0"/>
              <a:t>		422 tonnia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i="1" dirty="0" smtClean="0"/>
              <a:t>T</a:t>
            </a:r>
            <a:r>
              <a:rPr lang="fi-FI" i="1" dirty="0" smtClean="0"/>
              <a:t>uonti:    	</a:t>
            </a:r>
            <a:r>
              <a:rPr lang="fi-FI" i="1" dirty="0" smtClean="0"/>
              <a:t>		6535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i="1" dirty="0" smtClean="0"/>
              <a:t>Vienti:			158.8 </a:t>
            </a:r>
            <a:r>
              <a:rPr lang="fi-FI" i="1" dirty="0"/>
              <a:t>tonnia</a:t>
            </a:r>
          </a:p>
          <a:p>
            <a:pPr>
              <a:lnSpc>
                <a:spcPct val="150000"/>
              </a:lnSpc>
            </a:pPr>
            <a:endParaRPr lang="fi-FI" i="1" dirty="0"/>
          </a:p>
          <a:p>
            <a:r>
              <a:rPr lang="fi-FI" i="1" dirty="0" smtClean="0"/>
              <a:t>Suomen markkinoilla oli </a:t>
            </a:r>
            <a:r>
              <a:rPr lang="fi-FI" i="1" dirty="0" smtClean="0"/>
              <a:t>n. 6657 </a:t>
            </a:r>
            <a:r>
              <a:rPr lang="fi-FI" i="1" dirty="0" smtClean="0"/>
              <a:t>tonnia pois huuhdeltavia HKH-tuotteita</a:t>
            </a:r>
          </a:p>
          <a:p>
            <a:r>
              <a:rPr lang="fi-FI" i="1" dirty="0" smtClean="0"/>
              <a:t>Arviolta tästä n. 1.17 % eli </a:t>
            </a:r>
            <a:r>
              <a:rPr lang="fi-FI" b="1" i="1" dirty="0" smtClean="0"/>
              <a:t>78</a:t>
            </a:r>
            <a:r>
              <a:rPr lang="fi-FI" i="1" dirty="0" smtClean="0"/>
              <a:t> tonnia oli mikromuoveja sisältäviä tuotteita </a:t>
            </a:r>
            <a:endParaRPr lang="fi-FI" i="1" dirty="0"/>
          </a:p>
          <a:p>
            <a:r>
              <a:rPr lang="fi-FI" i="1" dirty="0" smtClean="0"/>
              <a:t>Mikromuovin arvioitu osuus tuotteen massasta 6.91%</a:t>
            </a:r>
          </a:p>
          <a:p>
            <a:pPr>
              <a:lnSpc>
                <a:spcPct val="150000"/>
              </a:lnSpc>
            </a:pPr>
            <a:endParaRPr lang="fi-FI" i="1" dirty="0" smtClean="0"/>
          </a:p>
          <a:p>
            <a:pPr>
              <a:lnSpc>
                <a:spcPct val="150000"/>
              </a:lnSpc>
            </a:pPr>
            <a:r>
              <a:rPr lang="fi-FI" sz="2400" b="1" i="1" dirty="0" smtClean="0">
                <a:solidFill>
                  <a:srgbClr val="7030A0"/>
                </a:solidFill>
              </a:rPr>
              <a:t>Tämä </a:t>
            </a:r>
            <a:r>
              <a:rPr lang="fi-FI" sz="2400" b="1" i="1" dirty="0">
                <a:solidFill>
                  <a:srgbClr val="7030A0"/>
                </a:solidFill>
              </a:rPr>
              <a:t>vastaa </a:t>
            </a:r>
            <a:r>
              <a:rPr lang="fi-FI" sz="2400" b="1" i="1" dirty="0" smtClean="0">
                <a:solidFill>
                  <a:srgbClr val="7030A0"/>
                </a:solidFill>
              </a:rPr>
              <a:t>n. 5.2 </a:t>
            </a:r>
            <a:r>
              <a:rPr lang="fi-FI" sz="2400" b="1" i="1" dirty="0">
                <a:solidFill>
                  <a:srgbClr val="7030A0"/>
                </a:solidFill>
              </a:rPr>
              <a:t>tonnia mikromuovia 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393696" y="207648"/>
            <a:ext cx="8354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Iholta huuhdeltavien HKH-tuotteiden </a:t>
            </a:r>
            <a:r>
              <a:rPr lang="fi-FI" sz="2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tuonti ja vienti ja </a:t>
            </a:r>
            <a:endParaRPr lang="fi-FI" sz="2400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i-FI" sz="2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Kotimainen tuotanto vuonna </a:t>
            </a:r>
            <a:r>
              <a:rPr lang="fi-FI" sz="2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  <a:r>
              <a:rPr lang="fi-FI" dirty="0" smtClean="0">
                <a:solidFill>
                  <a:srgbClr val="7030A0"/>
                </a:solidFill>
              </a:rPr>
              <a:t>   </a:t>
            </a:r>
            <a:endParaRPr lang="fi-FI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37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9" y="4326094"/>
            <a:ext cx="722475" cy="534668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584476" y="302573"/>
            <a:ext cx="8270213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Huomattavaa</a:t>
            </a:r>
          </a:p>
          <a:p>
            <a:endParaRPr lang="fi-FI" sz="2400" b="1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1" dirty="0" smtClean="0"/>
              <a:t>Arvio on tehty pois huuhdeltavista tuotteista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1" dirty="0" smtClean="0"/>
              <a:t>Aineisto on </a:t>
            </a:r>
            <a:r>
              <a:rPr lang="fi-FI" i="1" dirty="0" smtClean="0"/>
              <a:t>yhdeltä vuodelta ja se kertoo </a:t>
            </a:r>
            <a:r>
              <a:rPr lang="fi-FI" i="1" dirty="0" smtClean="0"/>
              <a:t>markkinoille päätyneistä tuotteista, </a:t>
            </a:r>
          </a:p>
          <a:p>
            <a:r>
              <a:rPr lang="fi-FI" i="1" dirty="0"/>
              <a:t> </a:t>
            </a:r>
            <a:r>
              <a:rPr lang="fi-FI" i="1" dirty="0" smtClean="0"/>
              <a:t>    ei suoraan kulutuksesta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1" dirty="0" smtClean="0"/>
              <a:t>Tilanne on todennäköisesti muuttunut tämän jälkeen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1" dirty="0" smtClean="0"/>
              <a:t>Suomessa tehty arvio poikkeaa selvästi muiden maiden arvioista</a:t>
            </a:r>
            <a:r>
              <a:rPr lang="fi-FI" i="1" dirty="0" smtClean="0"/>
              <a:t>,</a:t>
            </a:r>
          </a:p>
          <a:p>
            <a:r>
              <a:rPr lang="fi-FI" i="1" dirty="0"/>
              <a:t> </a:t>
            </a:r>
            <a:r>
              <a:rPr lang="fi-FI" i="1" dirty="0" smtClean="0"/>
              <a:t>   </a:t>
            </a:r>
            <a:r>
              <a:rPr lang="fi-FI" i="1" dirty="0" smtClean="0"/>
              <a:t> </a:t>
            </a:r>
            <a:r>
              <a:rPr lang="fi-FI" i="1" dirty="0" smtClean="0"/>
              <a:t>jotka pohjautuvat </a:t>
            </a:r>
            <a:r>
              <a:rPr lang="fi-FI" i="1" dirty="0" smtClean="0"/>
              <a:t>tilastoituun </a:t>
            </a:r>
            <a:r>
              <a:rPr lang="fi-FI" i="1" dirty="0" smtClean="0"/>
              <a:t>tietoon ihonpesuaineiden </a:t>
            </a:r>
            <a:r>
              <a:rPr lang="fi-FI" i="1" dirty="0" smtClean="0"/>
              <a:t>kulutuksesta ilman</a:t>
            </a:r>
          </a:p>
          <a:p>
            <a:r>
              <a:rPr lang="fi-FI" i="1" dirty="0"/>
              <a:t> </a:t>
            </a:r>
            <a:r>
              <a:rPr lang="fi-FI" i="1" dirty="0" smtClean="0"/>
              <a:t>   </a:t>
            </a:r>
            <a:r>
              <a:rPr lang="fi-FI" i="1" dirty="0" smtClean="0"/>
              <a:t>tarkempaa </a:t>
            </a:r>
            <a:r>
              <a:rPr lang="fi-FI" i="1" dirty="0" smtClean="0"/>
              <a:t>tarkastelua </a:t>
            </a:r>
            <a:r>
              <a:rPr lang="fi-FI" i="1" dirty="0" smtClean="0"/>
              <a:t>tuotteiden </a:t>
            </a:r>
            <a:r>
              <a:rPr lang="fi-FI" i="1" dirty="0" smtClean="0"/>
              <a:t>mikromuovisisällöstä  </a:t>
            </a: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2787623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half" idx="13"/>
          </p:nvPr>
        </p:nvSpPr>
        <p:spPr>
          <a:xfrm>
            <a:off x="1152526" y="1311274"/>
            <a:ext cx="4398674" cy="29413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Synteettisiä polymeerejä / kopolymeerejä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Vaihtelevan kokoisia (&lt;5mm)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Kiinteitä, veteen liukenemattomia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Vaihtelevan muotoisia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Määristä eri tuoteryhmissä vain vähän tietoa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Käyttötarkoitus vaihteleva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Pois huuhdeltavia – iholle (hiuksiin, kynsiin </a:t>
            </a:r>
            <a:r>
              <a:rPr lang="fi-FI" sz="1800" dirty="0" err="1" smtClean="0">
                <a:solidFill>
                  <a:schemeClr val="tx1"/>
                </a:solidFill>
              </a:rPr>
              <a:t>tms</a:t>
            </a:r>
            <a:r>
              <a:rPr lang="fi-FI" sz="1800" dirty="0" smtClean="0">
                <a:solidFill>
                  <a:schemeClr val="tx1"/>
                </a:solidFill>
              </a:rPr>
              <a:t>) jätettäviä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Huomio on kiinnittynyt ennen kaikkea pois huuhdeltaviin tuotteisiin</a:t>
            </a:r>
            <a:endParaRPr lang="fi-FI" sz="1800" b="1" dirty="0">
              <a:solidFill>
                <a:schemeClr val="tx1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152526" y="318134"/>
            <a:ext cx="6838950" cy="787400"/>
          </a:xfrm>
        </p:spPr>
        <p:txBody>
          <a:bodyPr/>
          <a:lstStyle/>
          <a:p>
            <a:r>
              <a:rPr lang="fi-FI" b="0" dirty="0" smtClean="0">
                <a:solidFill>
                  <a:srgbClr val="7030A0"/>
                </a:solidFill>
              </a:rPr>
              <a:t>Kosmetiikan ja HKH-tuotteiden* mikromuovit eli muovihelmet </a:t>
            </a:r>
            <a:endParaRPr lang="fi-FI" b="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89" y="1206282"/>
            <a:ext cx="2244862" cy="32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7189594" y="4498807"/>
            <a:ext cx="1247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i="1" dirty="0" err="1" smtClean="0">
                <a:solidFill>
                  <a:srgbClr val="FF0000"/>
                </a:solidFill>
              </a:rPr>
              <a:t>Fendall</a:t>
            </a:r>
            <a:r>
              <a:rPr lang="fi-FI" sz="800" i="1" dirty="0" smtClean="0">
                <a:solidFill>
                  <a:srgbClr val="FF0000"/>
                </a:solidFill>
              </a:rPr>
              <a:t> &amp; </a:t>
            </a:r>
            <a:r>
              <a:rPr lang="fi-FI" sz="800" i="1" dirty="0" err="1" smtClean="0">
                <a:solidFill>
                  <a:srgbClr val="FF0000"/>
                </a:solidFill>
              </a:rPr>
              <a:t>Sewell</a:t>
            </a:r>
            <a:r>
              <a:rPr lang="fi-FI" sz="800" i="1" dirty="0" smtClean="0">
                <a:solidFill>
                  <a:srgbClr val="FF0000"/>
                </a:solidFill>
              </a:rPr>
              <a:t> 2009</a:t>
            </a:r>
            <a:r>
              <a:rPr lang="fi-FI" sz="1000" i="1" dirty="0" smtClean="0">
                <a:solidFill>
                  <a:srgbClr val="FF0000"/>
                </a:solidFill>
              </a:rPr>
              <a:t>.</a:t>
            </a:r>
            <a:endParaRPr lang="fi-FI" sz="1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92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52525" y="264794"/>
            <a:ext cx="6838950" cy="787401"/>
          </a:xfrm>
        </p:spPr>
        <p:txBody>
          <a:bodyPr/>
          <a:lstStyle/>
          <a:p>
            <a:r>
              <a:rPr lang="fi-FI" b="0" dirty="0">
                <a:solidFill>
                  <a:srgbClr val="7030A0"/>
                </a:solidFill>
              </a:rPr>
              <a:t>Mikromuovia </a:t>
            </a:r>
            <a:r>
              <a:rPr lang="fi-FI" b="0" dirty="0" smtClean="0">
                <a:solidFill>
                  <a:srgbClr val="7030A0"/>
                </a:solidFill>
              </a:rPr>
              <a:t>käyttötarkoituksia </a:t>
            </a:r>
            <a:r>
              <a:rPr lang="fi-FI" b="0" dirty="0">
                <a:solidFill>
                  <a:srgbClr val="7030A0"/>
                </a:solidFill>
              </a:rPr>
              <a:t>kosmetiikassa ja </a:t>
            </a:r>
            <a:r>
              <a:rPr lang="fi-FI" b="0" dirty="0" smtClean="0">
                <a:solidFill>
                  <a:srgbClr val="7030A0"/>
                </a:solidFill>
              </a:rPr>
              <a:t>hygieniatuotteissa:</a:t>
            </a:r>
            <a:endParaRPr lang="fi-FI" b="0" dirty="0">
              <a:solidFill>
                <a:srgbClr val="7030A0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1152526" y="1236119"/>
            <a:ext cx="3762374" cy="303212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0" i="1" dirty="0" smtClean="0">
                <a:solidFill>
                  <a:schemeClr val="tx1"/>
                </a:solidFill>
              </a:rPr>
              <a:t>Kuorinta-aineena</a:t>
            </a:r>
            <a:endParaRPr lang="fi-FI" sz="1800" b="0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0" i="1" dirty="0">
                <a:solidFill>
                  <a:schemeClr val="tx1"/>
                </a:solidFill>
              </a:rPr>
              <a:t>Sidosaineena; emulsion </a:t>
            </a:r>
            <a:r>
              <a:rPr lang="fi-FI" sz="1800" b="0" i="1" dirty="0" smtClean="0">
                <a:solidFill>
                  <a:schemeClr val="tx1"/>
                </a:solidFill>
              </a:rPr>
              <a:t>stabiloijana</a:t>
            </a:r>
            <a:endParaRPr lang="fi-FI" sz="1800" b="0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0" i="1" dirty="0">
                <a:solidFill>
                  <a:schemeClr val="tx1"/>
                </a:solidFill>
              </a:rPr>
              <a:t>Kalvonmuodostajana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0" i="1" dirty="0">
                <a:solidFill>
                  <a:schemeClr val="tx1"/>
                </a:solidFill>
              </a:rPr>
              <a:t>Viskositeetin lisääjänä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0" i="1" dirty="0">
                <a:solidFill>
                  <a:schemeClr val="tx1"/>
                </a:solidFill>
              </a:rPr>
              <a:t>Massan lisääjänä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0" i="1" dirty="0">
                <a:solidFill>
                  <a:schemeClr val="tx1"/>
                </a:solidFill>
              </a:rPr>
              <a:t>Opasiteetin hallintaan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0" i="1" dirty="0">
                <a:solidFill>
                  <a:schemeClr val="tx1"/>
                </a:solidFill>
              </a:rPr>
              <a:t>Antistaattisuuden hallintaan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0" i="1" dirty="0">
                <a:solidFill>
                  <a:schemeClr val="tx1"/>
                </a:solidFill>
              </a:rPr>
              <a:t>Paakkuuntumien estäjänä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0" i="1" dirty="0" err="1">
                <a:solidFill>
                  <a:schemeClr val="tx1"/>
                </a:solidFill>
              </a:rPr>
              <a:t>Vaahtoontumisen</a:t>
            </a:r>
            <a:r>
              <a:rPr lang="fi-FI" sz="1800" b="0" i="1" dirty="0">
                <a:solidFill>
                  <a:schemeClr val="tx1"/>
                </a:solidFill>
              </a:rPr>
              <a:t> estäjänä</a:t>
            </a:r>
          </a:p>
          <a:p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r="21864"/>
          <a:stretch>
            <a:fillRect/>
          </a:stretch>
        </p:blipFill>
        <p:spPr>
          <a:xfrm>
            <a:off x="5091830" y="1131830"/>
            <a:ext cx="3469735" cy="3469735"/>
          </a:xfrm>
        </p:spPr>
      </p:pic>
      <p:sp>
        <p:nvSpPr>
          <p:cNvPr id="8" name="Päivämäärän paikkamerkki 3"/>
          <p:cNvSpPr txBox="1">
            <a:spLocks/>
          </p:cNvSpPr>
          <p:nvPr/>
        </p:nvSpPr>
        <p:spPr>
          <a:xfrm rot="5400000">
            <a:off x="8292485" y="4008855"/>
            <a:ext cx="538163" cy="1309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4400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52526" y="149474"/>
            <a:ext cx="6838950" cy="787400"/>
          </a:xfrm>
        </p:spPr>
        <p:txBody>
          <a:bodyPr/>
          <a:lstStyle/>
          <a:p>
            <a:r>
              <a:rPr lang="fi-FI" b="0" dirty="0" smtClean="0">
                <a:solidFill>
                  <a:srgbClr val="7030A0"/>
                </a:solidFill>
              </a:rPr>
              <a:t>Mikromuovin määrä </a:t>
            </a:r>
            <a:r>
              <a:rPr lang="fi-FI" dirty="0" smtClean="0">
                <a:solidFill>
                  <a:srgbClr val="7030A0"/>
                </a:solidFill>
              </a:rPr>
              <a:t>pois huuhdottavissa </a:t>
            </a:r>
            <a:r>
              <a:rPr lang="fi-FI" b="0" dirty="0" smtClean="0">
                <a:solidFill>
                  <a:srgbClr val="7030A0"/>
                </a:solidFill>
              </a:rPr>
              <a:t>tuotteissa Euroopan markkinoilla vuonna 2015*                    </a:t>
            </a:r>
            <a:endParaRPr lang="fi-FI" b="0" dirty="0">
              <a:solidFill>
                <a:srgbClr val="7030A0"/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066658893"/>
              </p:ext>
            </p:extLst>
          </p:nvPr>
        </p:nvGraphicFramePr>
        <p:xfrm>
          <a:off x="1250140" y="1020734"/>
          <a:ext cx="7101859" cy="3913362"/>
        </p:xfrm>
        <a:graphic>
          <a:graphicData uri="http://schemas.openxmlformats.org/drawingml/2006/table">
            <a:tbl>
              <a:tblPr firstRow="1" firstCol="1" bandRow="1"/>
              <a:tblGrid>
                <a:gridCol w="2972000"/>
                <a:gridCol w="1732360"/>
                <a:gridCol w="2397499"/>
              </a:tblGrid>
              <a:tr h="728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Tuoteryhmä</a:t>
                      </a:r>
                      <a:endParaRPr lang="fi-FI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974" marR="54974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Määrä </a:t>
                      </a:r>
                      <a:endParaRPr lang="fi-FI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(tonnia)</a:t>
                      </a:r>
                      <a:endParaRPr lang="fi-FI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974" marR="549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Polymeeri</a:t>
                      </a:r>
                      <a:endParaRPr lang="fi-FI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974" marR="54974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27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Ihonhoito ja –puhdistus: käsien puhdistus- ja hoito (ammattikäyttö)</a:t>
                      </a:r>
                    </a:p>
                  </a:txBody>
                  <a:tcPr marL="54974" marR="54974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440.07</a:t>
                      </a:r>
                    </a:p>
                  </a:txBody>
                  <a:tcPr marL="54974" marR="549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Polyuretaani, 0.2–1.250 mm</a:t>
                      </a:r>
                    </a:p>
                  </a:txBody>
                  <a:tcPr marL="54974" marR="54974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90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Ihonhoito ja –puhdistus: </a:t>
                      </a:r>
                      <a:r>
                        <a:rPr lang="fi-FI" sz="12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kehon </a:t>
                      </a: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ja jalkojen kuorinta</a:t>
                      </a:r>
                    </a:p>
                  </a:txBody>
                  <a:tcPr marL="54974" marR="54974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126.1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0.485</a:t>
                      </a:r>
                    </a:p>
                  </a:txBody>
                  <a:tcPr marL="54974" marR="549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Polyeteeni, &lt;1 mm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Selluloosa-asetaatti, 0.3-0.4 mm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Polylaktidi</a:t>
                      </a: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&lt;0.350 mm</a:t>
                      </a:r>
                    </a:p>
                  </a:txBody>
                  <a:tcPr marL="54974" marR="54974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Ihonhoito ja -puhdistus: kasvojen kuorinta</a:t>
                      </a:r>
                    </a:p>
                  </a:txBody>
                  <a:tcPr marL="54974" marR="54974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72.95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1.33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</a:t>
                      </a:r>
                    </a:p>
                  </a:txBody>
                  <a:tcPr marL="54974" marR="549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Polyeteeni, &lt;1 mm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Polylaktidi</a:t>
                      </a: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&lt;0.3 mm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Selluloosa-asetaatti, 0.3-0.4 mm</a:t>
                      </a:r>
                    </a:p>
                  </a:txBody>
                  <a:tcPr marL="54974" marR="54974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Ihonhoito ja –puhdistus: kasvonaamiot</a:t>
                      </a:r>
                    </a:p>
                  </a:txBody>
                  <a:tcPr marL="54974" marR="54974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42.1</a:t>
                      </a:r>
                    </a:p>
                  </a:txBody>
                  <a:tcPr marL="54974" marR="549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Polyeteeni, &lt;1 mm</a:t>
                      </a:r>
                    </a:p>
                  </a:txBody>
                  <a:tcPr marL="54974" marR="54974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Ihonhoito ja –puhdistus: suihkugeelit</a:t>
                      </a:r>
                    </a:p>
                  </a:txBody>
                  <a:tcPr marL="54974" marR="54974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11.6</a:t>
                      </a:r>
                    </a:p>
                  </a:txBody>
                  <a:tcPr marL="54974" marR="549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Polyeteeni, &lt;0.45 mm</a:t>
                      </a:r>
                    </a:p>
                  </a:txBody>
                  <a:tcPr marL="54974" marR="54974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27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Ihonhoito ja –puhdistus: kasvojenpesu</a:t>
                      </a:r>
                    </a:p>
                  </a:txBody>
                  <a:tcPr marL="54974" marR="54974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9.34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1.13</a:t>
                      </a:r>
                    </a:p>
                  </a:txBody>
                  <a:tcPr marL="54974" marR="549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Polyeteeni, &lt;1 mm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Nylon-11, 0.150 mm</a:t>
                      </a:r>
                    </a:p>
                  </a:txBody>
                  <a:tcPr marL="54974" marR="54974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Hiustenhoitotuotteet: shampoot</a:t>
                      </a:r>
                    </a:p>
                  </a:txBody>
                  <a:tcPr marL="54974" marR="54974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7.02</a:t>
                      </a:r>
                    </a:p>
                  </a:txBody>
                  <a:tcPr marL="54974" marR="549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Polyeteeni, &lt;0.315 mm</a:t>
                      </a:r>
                    </a:p>
                  </a:txBody>
                  <a:tcPr marL="54974" marR="54974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Ihonhoito ja –puhdistus: jalkojenhoito</a:t>
                      </a:r>
                    </a:p>
                  </a:txBody>
                  <a:tcPr marL="54974" marR="54974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1.01</a:t>
                      </a:r>
                    </a:p>
                  </a:txBody>
                  <a:tcPr marL="54974" marR="549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Polyeteeni, &lt;1 mm</a:t>
                      </a:r>
                    </a:p>
                  </a:txBody>
                  <a:tcPr marL="54974" marR="54974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Ihonhoito ja –puhdistus: palasaippuat</a:t>
                      </a:r>
                    </a:p>
                  </a:txBody>
                  <a:tcPr marL="54974" marR="54974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0.046</a:t>
                      </a:r>
                    </a:p>
                  </a:txBody>
                  <a:tcPr marL="54974" marR="549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Polyeteeni</a:t>
                      </a:r>
                    </a:p>
                  </a:txBody>
                  <a:tcPr marL="54974" marR="54974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75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i-FI" sz="9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Yhteensä:</a:t>
                      </a:r>
                      <a:endParaRPr lang="fi-FI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974" marR="54974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9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20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714</a:t>
                      </a:r>
                      <a:endParaRPr lang="fi-FI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974" marR="549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4974" marR="54974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6314532" y="4521010"/>
            <a:ext cx="1963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*</a:t>
            </a:r>
            <a:r>
              <a:rPr lang="en-US" sz="1000" i="1" dirty="0" err="1" smtClean="0"/>
              <a:t>Lähde</a:t>
            </a:r>
            <a:r>
              <a:rPr lang="en-US" sz="1000" i="1" dirty="0" smtClean="0"/>
              <a:t>: </a:t>
            </a:r>
            <a:r>
              <a:rPr lang="en-US" sz="1000" i="1" dirty="0" err="1" smtClean="0"/>
              <a:t>Amec</a:t>
            </a:r>
            <a:r>
              <a:rPr lang="en-US" sz="1000" i="1" dirty="0" smtClean="0"/>
              <a:t> Foster Wheeler, </a:t>
            </a:r>
          </a:p>
          <a:p>
            <a:r>
              <a:rPr lang="en-US" sz="1000" i="1" dirty="0" smtClean="0"/>
              <a:t>Cosmetics </a:t>
            </a:r>
            <a:r>
              <a:rPr lang="en-US" sz="1000" i="1" dirty="0"/>
              <a:t>Europe </a:t>
            </a:r>
            <a:r>
              <a:rPr lang="en-US" sz="1000" i="1" dirty="0" smtClean="0"/>
              <a:t>2017</a:t>
            </a:r>
            <a:r>
              <a:rPr lang="en-US" sz="1000" i="1" dirty="0"/>
              <a:t>.</a:t>
            </a:r>
            <a:endParaRPr lang="fi-FI" sz="1000" i="1" dirty="0"/>
          </a:p>
        </p:txBody>
      </p:sp>
    </p:spTree>
    <p:extLst>
      <p:ext uri="{BB962C8B-B14F-4D97-AF65-F5344CB8AC3E}">
        <p14:creationId xmlns:p14="http://schemas.microsoft.com/office/powerpoint/2010/main" val="964660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half" idx="13"/>
          </p:nvPr>
        </p:nvSpPr>
        <p:spPr>
          <a:xfrm>
            <a:off x="1152526" y="1311274"/>
            <a:ext cx="4398674" cy="29413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Kosteusvoiteet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Aurinkorasvat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err="1" smtClean="0"/>
              <a:t>Hyttyskarkoitteet</a:t>
            </a:r>
            <a:endParaRPr lang="fi-FI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Meikkivoiteet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Puuterit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Luomivärit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Ripsivärit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Kynsilakat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Koristeet (</a:t>
            </a:r>
            <a:r>
              <a:rPr lang="fi-FI" sz="1800" dirty="0" err="1" smtClean="0"/>
              <a:t>glitteri</a:t>
            </a:r>
            <a:r>
              <a:rPr lang="fi-FI" sz="1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Huulipunat ja –voiteet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Hiusten muotoilutuotteet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/>
              <a:t>Hiusvärit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1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152526" y="254300"/>
            <a:ext cx="6838950" cy="787400"/>
          </a:xfrm>
        </p:spPr>
        <p:txBody>
          <a:bodyPr/>
          <a:lstStyle/>
          <a:p>
            <a:r>
              <a:rPr lang="fi-FI" b="0" dirty="0" smtClean="0">
                <a:solidFill>
                  <a:srgbClr val="7030A0"/>
                </a:solidFill>
              </a:rPr>
              <a:t>Mikromuoveja on myös tuotteissa </a:t>
            </a:r>
            <a:r>
              <a:rPr lang="fi-FI" b="0" dirty="0" smtClean="0">
                <a:solidFill>
                  <a:srgbClr val="7030A0"/>
                </a:solidFill>
              </a:rPr>
              <a:t>jotka on  tarkoitus jättää iholle, hiuksiin jne.</a:t>
            </a:r>
            <a:endParaRPr lang="fi-FI" b="0" dirty="0">
              <a:solidFill>
                <a:srgbClr val="7030A0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7897650" y="4739021"/>
            <a:ext cx="110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 err="1" smtClean="0">
                <a:solidFill>
                  <a:srgbClr val="FF0000"/>
                </a:solidFill>
              </a:rPr>
              <a:t>Tatiana</a:t>
            </a:r>
            <a:r>
              <a:rPr lang="fi-FI" sz="1200" i="1" dirty="0" smtClean="0">
                <a:solidFill>
                  <a:srgbClr val="FF0000"/>
                </a:solidFill>
              </a:rPr>
              <a:t> </a:t>
            </a:r>
            <a:r>
              <a:rPr lang="fi-FI" sz="1200" i="1" dirty="0" smtClean="0">
                <a:solidFill>
                  <a:srgbClr val="FF0000"/>
                </a:solidFill>
              </a:rPr>
              <a:t>Black</a:t>
            </a:r>
            <a:endParaRPr lang="fi-FI" sz="1200" i="1" dirty="0">
              <a:solidFill>
                <a:srgbClr val="FF0000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2899434" y="2427512"/>
            <a:ext cx="2635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i="1" dirty="0" smtClean="0">
                <a:solidFill>
                  <a:srgbClr val="7030A0"/>
                </a:solidFill>
              </a:rPr>
              <a:t>Mikromuovin määrä näissä</a:t>
            </a:r>
          </a:p>
          <a:p>
            <a:r>
              <a:rPr lang="fi-FI" sz="1600" i="1" dirty="0">
                <a:solidFill>
                  <a:srgbClr val="7030A0"/>
                </a:solidFill>
              </a:rPr>
              <a:t>t</a:t>
            </a:r>
            <a:r>
              <a:rPr lang="fi-FI" sz="1600" i="1" dirty="0" smtClean="0">
                <a:solidFill>
                  <a:srgbClr val="7030A0"/>
                </a:solidFill>
              </a:rPr>
              <a:t>uoteryhmissä </a:t>
            </a:r>
            <a:r>
              <a:rPr lang="fi-FI" sz="1600" i="1" dirty="0" smtClean="0">
                <a:solidFill>
                  <a:srgbClr val="7030A0"/>
                </a:solidFill>
              </a:rPr>
              <a:t>oli arviolta</a:t>
            </a:r>
            <a:endParaRPr lang="fi-FI" sz="1600" i="1" dirty="0" smtClean="0">
              <a:solidFill>
                <a:srgbClr val="7030A0"/>
              </a:solidFill>
            </a:endParaRPr>
          </a:p>
          <a:p>
            <a:r>
              <a:rPr lang="fi-FI" sz="1600" i="1" dirty="0" smtClean="0">
                <a:solidFill>
                  <a:srgbClr val="7030A0"/>
                </a:solidFill>
              </a:rPr>
              <a:t>540 – 1120 tonnia</a:t>
            </a:r>
            <a:r>
              <a:rPr lang="fi-FI" sz="1600" dirty="0" smtClean="0">
                <a:solidFill>
                  <a:srgbClr val="7030A0"/>
                </a:solidFill>
              </a:rPr>
              <a:t> (2015)</a:t>
            </a:r>
            <a:endParaRPr lang="fi-FI" sz="1600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864383"/>
            <a:ext cx="2951163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401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half" idx="13"/>
          </p:nvPr>
        </p:nvSpPr>
        <p:spPr>
          <a:xfrm>
            <a:off x="958126" y="1124074"/>
            <a:ext cx="7710674" cy="2941312"/>
          </a:xfrm>
        </p:spPr>
        <p:txBody>
          <a:bodyPr/>
          <a:lstStyle/>
          <a:p>
            <a:r>
              <a:rPr lang="fi-FI" sz="1800" b="1" i="0" dirty="0" smtClean="0">
                <a:solidFill>
                  <a:schemeClr val="accent2">
                    <a:lumMod val="75000"/>
                  </a:schemeClr>
                </a:solidFill>
              </a:rPr>
              <a:t>Iholta pois huuhdeltavat tuotteet ovat saaneet laajasti  mediahuomiota</a:t>
            </a:r>
          </a:p>
          <a:p>
            <a:pPr marL="717750" lvl="1" indent="-285750"/>
            <a:r>
              <a:rPr lang="fi-FI" sz="1800" i="1" dirty="0" smtClean="0"/>
              <a:t>Kuluttajat valistuneita, halu välttää muovia kasvanut</a:t>
            </a:r>
          </a:p>
          <a:p>
            <a:pPr marL="717750" lvl="1" indent="-285750"/>
            <a:r>
              <a:rPr lang="fi-FI" sz="1800" i="1" dirty="0" smtClean="0"/>
              <a:t>Valmistajiin kohdistuva paine kasvanut</a:t>
            </a:r>
          </a:p>
          <a:p>
            <a:pPr marL="717750" lvl="1" indent="-285750"/>
            <a:r>
              <a:rPr lang="fi-FI" sz="1800" i="1" dirty="0" smtClean="0"/>
              <a:t>Suuret yritykset ovat vapaaehtoisesti luopuneet mm. hammastahnojen mikromuoveista</a:t>
            </a:r>
          </a:p>
          <a:p>
            <a:pPr marL="717750" lvl="1" indent="-285750"/>
            <a:r>
              <a:rPr lang="fi-FI" sz="1800" i="1" dirty="0" smtClean="0"/>
              <a:t>2015 ”</a:t>
            </a:r>
            <a:r>
              <a:rPr lang="fi-FI" sz="1800" i="1" dirty="0" err="1" smtClean="0"/>
              <a:t>Microbead-free</a:t>
            </a:r>
            <a:r>
              <a:rPr lang="fi-FI" sz="1800" i="1" dirty="0" smtClean="0"/>
              <a:t> </a:t>
            </a:r>
            <a:r>
              <a:rPr lang="fi-FI" sz="1800" i="1" dirty="0" err="1" smtClean="0"/>
              <a:t>waters</a:t>
            </a:r>
            <a:r>
              <a:rPr lang="fi-FI" sz="1800" i="1" dirty="0" smtClean="0"/>
              <a:t> –act” </a:t>
            </a:r>
            <a:r>
              <a:rPr lang="fi-FI" sz="1800" i="1" dirty="0" err="1" smtClean="0"/>
              <a:t>USAssa</a:t>
            </a:r>
            <a:r>
              <a:rPr lang="fi-FI" sz="1800" i="1" dirty="0" smtClean="0"/>
              <a:t>: 2018 loppuun mennessä       luovuttava mikromuoveista pois huuhdeltavissa tuotteissa –vaikuttanut kehitykseen Euroopassa ---</a:t>
            </a:r>
          </a:p>
          <a:p>
            <a:pPr marL="774900" lvl="1" indent="-342900"/>
            <a:r>
              <a:rPr lang="fi-FI" sz="1800" i="1" dirty="0" smtClean="0"/>
              <a:t>Maakohtaiset rajoitukset/kiellot lisääntyneet koskien valmistusta, maahantuontia, myyntiä</a:t>
            </a:r>
          </a:p>
          <a:p>
            <a:pPr lvl="1" indent="0">
              <a:buNone/>
            </a:pPr>
            <a:r>
              <a:rPr lang="fi-FI" sz="1800" b="1" dirty="0" smtClean="0">
                <a:solidFill>
                  <a:schemeClr val="accent2">
                    <a:lumMod val="75000"/>
                  </a:schemeClr>
                </a:solidFill>
              </a:rPr>
              <a:t>Keholle jätettävien tuotteiden osalta muutos on ollut hitaampaa</a:t>
            </a:r>
          </a:p>
          <a:p>
            <a:pPr lvl="1" indent="0">
              <a:buNone/>
            </a:pPr>
            <a:r>
              <a:rPr lang="fi-FI" sz="1800" i="1" dirty="0" smtClean="0"/>
              <a:t> 	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152526" y="470300"/>
            <a:ext cx="6838950" cy="787400"/>
          </a:xfrm>
        </p:spPr>
        <p:txBody>
          <a:bodyPr/>
          <a:lstStyle/>
          <a:p>
            <a:r>
              <a:rPr lang="fi-FI" b="0" dirty="0" smtClean="0">
                <a:solidFill>
                  <a:srgbClr val="7030A0"/>
                </a:solidFill>
              </a:rPr>
              <a:t>Tilanne tällä hetkellä?</a:t>
            </a:r>
            <a:endParaRPr lang="fi-FI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18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half" idx="13"/>
          </p:nvPr>
        </p:nvSpPr>
        <p:spPr>
          <a:xfrm>
            <a:off x="1152526" y="1311274"/>
            <a:ext cx="7595474" cy="2941312"/>
          </a:xfrm>
        </p:spPr>
        <p:txBody>
          <a:bodyPr/>
          <a:lstStyle/>
          <a:p>
            <a:r>
              <a:rPr lang="fi-FI" sz="1800" dirty="0" smtClean="0">
                <a:solidFill>
                  <a:schemeClr val="tx1"/>
                </a:solidFill>
              </a:rPr>
              <a:t>Arvioon sisällytettiin polymeerit jotka täyttävät mikromuovin määritelmän</a:t>
            </a:r>
          </a:p>
          <a:p>
            <a:endParaRPr lang="fi-FI" sz="1800" dirty="0" smtClean="0">
              <a:solidFill>
                <a:schemeClr val="tx1"/>
              </a:solidFill>
            </a:endParaRPr>
          </a:p>
          <a:p>
            <a:r>
              <a:rPr lang="fi-FI" sz="1800" dirty="0" smtClean="0">
                <a:solidFill>
                  <a:schemeClr val="tx1"/>
                </a:solidFill>
              </a:rPr>
              <a:t>Tietoja kerättiin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Suomessa myytävistä tuotteista </a:t>
            </a:r>
          </a:p>
          <a:p>
            <a:r>
              <a:rPr lang="fi-FI" sz="1800" dirty="0" smtClean="0">
                <a:solidFill>
                  <a:schemeClr val="tx1"/>
                </a:solidFill>
              </a:rPr>
              <a:t>	(</a:t>
            </a:r>
            <a:r>
              <a:rPr lang="fi-FI" sz="1800" dirty="0" err="1" smtClean="0">
                <a:solidFill>
                  <a:schemeClr val="tx1"/>
                </a:solidFill>
              </a:rPr>
              <a:t>EAN-koodin</a:t>
            </a:r>
            <a:r>
              <a:rPr lang="fi-FI" sz="1800" dirty="0" smtClean="0">
                <a:solidFill>
                  <a:schemeClr val="tx1"/>
                </a:solidFill>
              </a:rPr>
              <a:t> skannaus pakkauksesta </a:t>
            </a:r>
            <a:r>
              <a:rPr lang="fi-FI" sz="1800" dirty="0">
                <a:solidFill>
                  <a:schemeClr val="tx1"/>
                </a:solidFill>
              </a:rPr>
              <a:t>– </a:t>
            </a:r>
            <a:r>
              <a:rPr lang="fi-FI" sz="1800" dirty="0" err="1" smtClean="0">
                <a:solidFill>
                  <a:schemeClr val="tx1"/>
                </a:solidFill>
              </a:rPr>
              <a:t>INCI-nimi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-CosmEthics-</a:t>
            </a:r>
            <a:r>
              <a:rPr lang="fi-FI" sz="1800" dirty="0" smtClean="0">
                <a:solidFill>
                  <a:schemeClr val="tx1"/>
                </a:solidFill>
              </a:rPr>
              <a:t>	tietokanta valmistusaineista)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Tekemällä pistokokeita  kauppojen kosmetiikkaosastoille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err="1" smtClean="0">
                <a:solidFill>
                  <a:schemeClr val="tx1"/>
                </a:solidFill>
              </a:rPr>
              <a:t>Kirjallisuuselvityksellä</a:t>
            </a:r>
            <a:r>
              <a:rPr lang="fi-FI" sz="1800" dirty="0" smtClean="0">
                <a:solidFill>
                  <a:schemeClr val="tx1"/>
                </a:solidFill>
              </a:rPr>
              <a:t> (mm. mikromuovin massa% tuotteissa)</a:t>
            </a:r>
          </a:p>
          <a:p>
            <a:endParaRPr lang="fi-FI" sz="1800" dirty="0" smtClean="0">
              <a:solidFill>
                <a:schemeClr val="tx1"/>
              </a:solidFill>
            </a:endParaRPr>
          </a:p>
          <a:p>
            <a:r>
              <a:rPr lang="fi-FI" sz="1800" dirty="0" smtClean="0">
                <a:solidFill>
                  <a:schemeClr val="tx1"/>
                </a:solidFill>
              </a:rPr>
              <a:t>Lisäksi </a:t>
            </a:r>
            <a:r>
              <a:rPr lang="fi-FI" sz="1800" dirty="0" smtClean="0">
                <a:solidFill>
                  <a:schemeClr val="tx1"/>
                </a:solidFill>
              </a:rPr>
              <a:t>testattiin koeluonteisesti </a:t>
            </a:r>
            <a:r>
              <a:rPr lang="fi-FI" sz="1800" dirty="0" smtClean="0">
                <a:solidFill>
                  <a:schemeClr val="tx1"/>
                </a:solidFill>
              </a:rPr>
              <a:t>mikromuovien eristämistä tuotteista ja niiden materiaalien tunnistamista mikroskooppisesti</a:t>
            </a:r>
          </a:p>
          <a:p>
            <a:endParaRPr lang="fi-FI" b="1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102126" y="376700"/>
            <a:ext cx="7545074" cy="787400"/>
          </a:xfrm>
        </p:spPr>
        <p:txBody>
          <a:bodyPr/>
          <a:lstStyle/>
          <a:p>
            <a:r>
              <a:rPr lang="fi-FI" b="0" dirty="0" smtClean="0">
                <a:solidFill>
                  <a:srgbClr val="7030A0"/>
                </a:solidFill>
              </a:rPr>
              <a:t>Tilanne Suomessa? </a:t>
            </a:r>
            <a:r>
              <a:rPr lang="fi-FI" b="0" dirty="0" smtClean="0">
                <a:solidFill>
                  <a:srgbClr val="7030A0"/>
                </a:solidFill>
              </a:rPr>
              <a:t>-arvio </a:t>
            </a:r>
            <a:r>
              <a:rPr lang="fi-FI" b="0" dirty="0" smtClean="0">
                <a:solidFill>
                  <a:srgbClr val="7030A0"/>
                </a:solidFill>
              </a:rPr>
              <a:t>pois </a:t>
            </a:r>
            <a:r>
              <a:rPr lang="fi-FI" b="0" dirty="0" smtClean="0">
                <a:solidFill>
                  <a:srgbClr val="7030A0"/>
                </a:solidFill>
              </a:rPr>
              <a:t>huuhdeltavien </a:t>
            </a:r>
            <a:r>
              <a:rPr lang="fi-FI" b="0" dirty="0" smtClean="0">
                <a:solidFill>
                  <a:srgbClr val="7030A0"/>
                </a:solidFill>
              </a:rPr>
              <a:t>tuotteiden sisältämästä </a:t>
            </a:r>
            <a:r>
              <a:rPr lang="fi-FI" b="0" dirty="0" smtClean="0">
                <a:solidFill>
                  <a:srgbClr val="7030A0"/>
                </a:solidFill>
              </a:rPr>
              <a:t>mikromuovimäärästä vuonna 2017</a:t>
            </a:r>
            <a:endParaRPr lang="fi-FI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5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half" idx="13"/>
          </p:nvPr>
        </p:nvSpPr>
        <p:spPr>
          <a:xfrm>
            <a:off x="1210126" y="724900"/>
            <a:ext cx="7595474" cy="2941312"/>
          </a:xfrm>
        </p:spPr>
        <p:txBody>
          <a:bodyPr/>
          <a:lstStyle/>
          <a:p>
            <a:r>
              <a:rPr lang="fi-FI" sz="1800" dirty="0" smtClean="0">
                <a:solidFill>
                  <a:schemeClr val="tx1"/>
                </a:solidFill>
              </a:rPr>
              <a:t>Tietokannassa oli </a:t>
            </a:r>
            <a:r>
              <a:rPr lang="fi-FI" sz="1800" dirty="0" smtClean="0">
                <a:solidFill>
                  <a:schemeClr val="tx1"/>
                </a:solidFill>
              </a:rPr>
              <a:t>analyysihetkellä (2017)  </a:t>
            </a:r>
            <a:r>
              <a:rPr lang="fi-FI" sz="1800" dirty="0" smtClean="0">
                <a:solidFill>
                  <a:schemeClr val="tx1"/>
                </a:solidFill>
              </a:rPr>
              <a:t>64 829 tuotetta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Näistä keholta pois huuhdottavia </a:t>
            </a:r>
            <a:r>
              <a:rPr lang="fi-FI" sz="1800" dirty="0" smtClean="0">
                <a:solidFill>
                  <a:schemeClr val="tx1"/>
                </a:solidFill>
              </a:rPr>
              <a:t>10.2</a:t>
            </a:r>
            <a:r>
              <a:rPr lang="fi-FI" sz="1800" dirty="0" smtClean="0">
                <a:solidFill>
                  <a:schemeClr val="tx1"/>
                </a:solidFill>
              </a:rPr>
              <a:t>% ja jätettäviä 98.8%</a:t>
            </a:r>
          </a:p>
          <a:p>
            <a:endParaRPr lang="fi-FI" sz="1800" dirty="0" smtClean="0">
              <a:solidFill>
                <a:schemeClr val="tx1"/>
              </a:solidFill>
            </a:endParaRPr>
          </a:p>
          <a:p>
            <a:r>
              <a:rPr lang="fi-FI" sz="1800" dirty="0" smtClean="0">
                <a:solidFill>
                  <a:schemeClr val="tx1"/>
                </a:solidFill>
              </a:rPr>
              <a:t>Valmistusaineiden joukossa oli 513 polymeeriä tai polymeeriyhdistettä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N</a:t>
            </a:r>
            <a:r>
              <a:rPr lang="fi-FI" sz="1800" dirty="0" smtClean="0">
                <a:solidFill>
                  <a:schemeClr val="tx1"/>
                </a:solidFill>
              </a:rPr>
              <a:t>äistä osa oli vesiliukoisia tai vedessä muotoaan </a:t>
            </a:r>
            <a:r>
              <a:rPr lang="fi-FI" sz="1800" dirty="0" smtClean="0">
                <a:solidFill>
                  <a:schemeClr val="tx1"/>
                </a:solidFill>
              </a:rPr>
              <a:t>muuttavia </a:t>
            </a:r>
            <a:r>
              <a:rPr lang="fi-FI" sz="1800" dirty="0" smtClean="0">
                <a:solidFill>
                  <a:schemeClr val="tx1"/>
                </a:solidFill>
              </a:rPr>
              <a:t>(mm</a:t>
            </a:r>
            <a:r>
              <a:rPr lang="fi-FI" sz="1800" dirty="0" smtClean="0">
                <a:solidFill>
                  <a:schemeClr val="tx1"/>
                </a:solidFill>
              </a:rPr>
              <a:t>. </a:t>
            </a:r>
            <a:r>
              <a:rPr lang="fi-FI" sz="1800" dirty="0" err="1" smtClean="0">
                <a:solidFill>
                  <a:schemeClr val="tx1"/>
                </a:solidFill>
              </a:rPr>
              <a:t>Carbomer/PAA</a:t>
            </a:r>
            <a:r>
              <a:rPr lang="fi-FI" sz="18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Joidenkin osalta ei </a:t>
            </a:r>
            <a:r>
              <a:rPr lang="fi-FI" sz="1800" dirty="0" err="1" smtClean="0">
                <a:solidFill>
                  <a:schemeClr val="tx1"/>
                </a:solidFill>
              </a:rPr>
              <a:t>INCI-tiedon</a:t>
            </a:r>
            <a:r>
              <a:rPr lang="fi-FI" sz="1800" dirty="0" smtClean="0">
                <a:solidFill>
                  <a:schemeClr val="tx1"/>
                </a:solidFill>
              </a:rPr>
              <a:t> perusteella voi määrittää </a:t>
            </a:r>
            <a:r>
              <a:rPr lang="fi-FI" sz="1800" dirty="0" smtClean="0">
                <a:solidFill>
                  <a:schemeClr val="tx1"/>
                </a:solidFill>
              </a:rPr>
              <a:t>olomuotoa </a:t>
            </a:r>
            <a:r>
              <a:rPr lang="fi-FI" sz="1800" dirty="0" smtClean="0">
                <a:solidFill>
                  <a:schemeClr val="tx1"/>
                </a:solidFill>
              </a:rPr>
              <a:t>vedessä (</a:t>
            </a:r>
            <a:r>
              <a:rPr lang="fi-FI" sz="1800" dirty="0" err="1" smtClean="0">
                <a:solidFill>
                  <a:schemeClr val="tx1"/>
                </a:solidFill>
              </a:rPr>
              <a:t>Akrylaattikopolymeeri</a:t>
            </a:r>
            <a:r>
              <a:rPr lang="fi-FI" sz="1800" dirty="0" smtClean="0">
                <a:solidFill>
                  <a:schemeClr val="tx1"/>
                </a:solidFill>
              </a:rPr>
              <a:t>)</a:t>
            </a:r>
          </a:p>
          <a:p>
            <a:endParaRPr lang="fi-FI" sz="1800" dirty="0">
              <a:solidFill>
                <a:schemeClr val="tx1"/>
              </a:solidFill>
            </a:endParaRPr>
          </a:p>
          <a:p>
            <a:r>
              <a:rPr lang="fi-FI" sz="1800" dirty="0" smtClean="0">
                <a:solidFill>
                  <a:schemeClr val="tx1"/>
                </a:solidFill>
              </a:rPr>
              <a:t>Tarkastelu tehtiin yleisimpien polymeerien osalta (18 polymeeriä</a:t>
            </a:r>
            <a:r>
              <a:rPr lang="fi-FI" sz="1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fi-FI" sz="1800" dirty="0" smtClean="0">
                <a:solidFill>
                  <a:schemeClr val="tx1"/>
                </a:solidFill>
              </a:rPr>
              <a:t>Tulosten mukaan näitä sisälsi:</a:t>
            </a:r>
            <a:endParaRPr lang="fi-FI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11.5% iholle/hiuksiin jne. jätettävistä tuotteista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 smtClean="0">
                <a:solidFill>
                  <a:srgbClr val="7030A0"/>
                </a:solidFill>
              </a:rPr>
              <a:t>1.17% pois huuhdottavista tuotteista </a:t>
            </a:r>
          </a:p>
          <a:p>
            <a:endParaRPr lang="fi-FI" sz="1800" dirty="0" smtClean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  <a:p>
            <a:endParaRPr lang="fi-FI" dirty="0" smtClean="0">
              <a:solidFill>
                <a:schemeClr val="tx1"/>
              </a:solidFill>
            </a:endParaRPr>
          </a:p>
          <a:p>
            <a:endParaRPr lang="fi-FI" b="1" dirty="0" smtClean="0"/>
          </a:p>
          <a:p>
            <a:endParaRPr lang="fi-FI" b="1" dirty="0" smtClean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102126" y="139100"/>
            <a:ext cx="7545074" cy="787400"/>
          </a:xfrm>
        </p:spPr>
        <p:txBody>
          <a:bodyPr/>
          <a:lstStyle/>
          <a:p>
            <a:r>
              <a:rPr lang="fi-FI" b="0" dirty="0" smtClean="0">
                <a:solidFill>
                  <a:srgbClr val="7030A0"/>
                </a:solidFill>
              </a:rPr>
              <a:t>Mikromuoveja sisältävät tuotteet </a:t>
            </a:r>
            <a:r>
              <a:rPr lang="fi-FI" b="0" dirty="0" smtClean="0">
                <a:solidFill>
                  <a:srgbClr val="7030A0"/>
                </a:solidFill>
              </a:rPr>
              <a:t>Suomen markkinoilla</a:t>
            </a:r>
            <a:endParaRPr lang="fi-FI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29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9" y="4326094"/>
            <a:ext cx="722475" cy="534668"/>
          </a:xfrm>
          <a:prstGeom prst="rect">
            <a:avLst/>
          </a:prstGeom>
        </p:spPr>
      </p:pic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975682"/>
              </p:ext>
            </p:extLst>
          </p:nvPr>
        </p:nvGraphicFramePr>
        <p:xfrm>
          <a:off x="1150620" y="937263"/>
          <a:ext cx="7539779" cy="3923499"/>
        </p:xfrm>
        <a:graphic>
          <a:graphicData uri="http://schemas.openxmlformats.org/drawingml/2006/table">
            <a:tbl>
              <a:tblPr firstRow="1" firstCol="1" bandRow="1"/>
              <a:tblGrid>
                <a:gridCol w="3766970"/>
                <a:gridCol w="1420352"/>
                <a:gridCol w="2352457"/>
              </a:tblGrid>
              <a:tr h="316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Tuoteryhmä</a:t>
                      </a:r>
                      <a:endParaRPr lang="fi-FI" sz="2000" dirty="0">
                        <a:solidFill>
                          <a:srgbClr val="365F9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b="1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i-FI" sz="2000" b="1" dirty="0" smtClea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massasta</a:t>
                      </a:r>
                      <a:endParaRPr lang="fi-FI" sz="200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200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b="0" i="1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Kasvojenkuorinta</a:t>
                      </a:r>
                      <a:endParaRPr lang="fi-FI" sz="1800" b="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i="1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1.62 - 3.04</a:t>
                      </a:r>
                      <a:endParaRPr lang="fi-FI" sz="180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40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3" action="ppaction://hlinkfile" tooltip="Gregory, 1996 #5"/>
                        </a:rPr>
                        <a:t>Gregory 1996</a:t>
                      </a:r>
                      <a:r>
                        <a:rPr lang="en-GB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fi-FI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84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Kasvojenkuorinta</a:t>
                      </a:r>
                      <a:endParaRPr lang="fi-FI" sz="1800" b="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~ 2 – 7</a:t>
                      </a:r>
                      <a:endParaRPr lang="fi-FI" sz="180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40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4" action="ppaction://hlinkfile" tooltip="Napper, 2015 #8"/>
                        </a:rPr>
                        <a:t>Napper, </a:t>
                      </a:r>
                      <a:r>
                        <a:rPr lang="en-GB" sz="1400" i="1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4" action="ppaction://hlinkfile" tooltip="Napper, 2015 #8"/>
                        </a:rPr>
                        <a:t>Bakir</a:t>
                      </a:r>
                      <a:r>
                        <a:rPr lang="en-GB" sz="140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4" action="ppaction://hlinkfile" tooltip="Napper, 2015 #8"/>
                        </a:rPr>
                        <a:t> </a:t>
                      </a:r>
                      <a:r>
                        <a:rPr lang="en-GB" sz="1400" i="1" u="none" strike="noStrike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4" action="ppaction://hlinkfile" tooltip="Napper, 2015 #8"/>
                        </a:rPr>
                        <a:t>ym</a:t>
                      </a:r>
                      <a:r>
                        <a:rPr lang="en-GB" sz="1400" i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4" action="ppaction://hlinkfile" tooltip="Napper, 2015 #8"/>
                        </a:rPr>
                        <a:t>. </a:t>
                      </a:r>
                      <a:r>
                        <a:rPr lang="en-GB" sz="140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4" action="ppaction://hlinkfile" tooltip="Napper, 2015 #8"/>
                        </a:rPr>
                        <a:t>2015</a:t>
                      </a:r>
                      <a:r>
                        <a:rPr lang="en-GB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fi-FI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i="1" dirty="0" err="1" smtClea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Kuorinta-aine</a:t>
                      </a:r>
                      <a:endParaRPr lang="fi-FI" sz="1800" b="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 – 10.5</a:t>
                      </a:r>
                      <a:endParaRPr lang="fi-FI" sz="180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40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5" action="ppaction://hlinkfile" tooltip="Strand, 2014 #46"/>
                        </a:rPr>
                        <a:t>Strand 2014</a:t>
                      </a:r>
                      <a:r>
                        <a:rPr lang="en-GB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fi-FI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84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Kasvojenkuorinta</a:t>
                      </a:r>
                      <a:endParaRPr lang="fi-FI" sz="1800" b="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~ 10</a:t>
                      </a:r>
                      <a:endParaRPr lang="fi-FI" sz="180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40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6" action="ppaction://hlinkfile" tooltip="Leslie, 2012 #45"/>
                        </a:rPr>
                        <a:t>Leslie 2012</a:t>
                      </a:r>
                      <a:r>
                        <a:rPr lang="en-GB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fi-FI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Kuorinta</a:t>
                      </a:r>
                      <a:r>
                        <a:rPr lang="en-GB" sz="1800" b="0" i="1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b="0" i="1" dirty="0" err="1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geeli</a:t>
                      </a:r>
                      <a:r>
                        <a:rPr lang="en-GB" sz="1800" b="0" i="1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(t)</a:t>
                      </a:r>
                      <a:endParaRPr lang="fi-FI" sz="1800" b="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1.93 - 3.07</a:t>
                      </a:r>
                      <a:endParaRPr lang="fi-FI" sz="180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400" i="1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7" action="ppaction://hlinkfile" tooltip="Hintersteiner, 2015 #19"/>
                        </a:rPr>
                        <a:t>Hintersteiner</a:t>
                      </a:r>
                      <a:r>
                        <a:rPr lang="en-GB" sz="140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7" action="ppaction://hlinkfile" tooltip="Hintersteiner, 2015 #19"/>
                        </a:rPr>
                        <a:t>, </a:t>
                      </a:r>
                      <a:r>
                        <a:rPr lang="en-GB" sz="1400" i="1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7" action="ppaction://hlinkfile" tooltip="Hintersteiner, 2015 #19"/>
                        </a:rPr>
                        <a:t>Himmelsbach</a:t>
                      </a:r>
                      <a:r>
                        <a:rPr lang="en-GB" sz="140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7" action="ppaction://hlinkfile" tooltip="Hintersteiner, 2015 #19"/>
                        </a:rPr>
                        <a:t> </a:t>
                      </a:r>
                      <a:r>
                        <a:rPr lang="en-GB" sz="1400" i="1" u="none" strike="noStrike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7" action="ppaction://hlinkfile" tooltip="Hintersteiner, 2015 #19"/>
                        </a:rPr>
                        <a:t>ym</a:t>
                      </a:r>
                      <a:r>
                        <a:rPr lang="en-GB" sz="1400" i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7" action="ppaction://hlinkfile" tooltip="Hintersteiner, 2015 #19"/>
                        </a:rPr>
                        <a:t>. </a:t>
                      </a:r>
                      <a:r>
                        <a:rPr lang="en-GB" sz="140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7" action="ppaction://hlinkfile" tooltip="Hintersteiner, 2015 #19"/>
                        </a:rPr>
                        <a:t>2015</a:t>
                      </a:r>
                      <a:r>
                        <a:rPr lang="en-GB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fi-FI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84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Käsienpesuaine</a:t>
                      </a:r>
                      <a:endParaRPr lang="fi-FI" sz="1800" b="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0.19 – 6.91</a:t>
                      </a:r>
                      <a:endParaRPr lang="fi-FI" sz="180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40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3" action="ppaction://hlinkfile" tooltip="Gregory, 1996 #5"/>
                        </a:rPr>
                        <a:t>Gregory 1996</a:t>
                      </a:r>
                      <a:r>
                        <a:rPr lang="en-GB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fi-FI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Hammastahna</a:t>
                      </a:r>
                      <a:endParaRPr lang="fi-FI" sz="1800" b="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0.17</a:t>
                      </a:r>
                      <a:endParaRPr lang="fi-FI" sz="180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400" i="1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7" action="ppaction://hlinkfile" tooltip="Hintersteiner, 2015 #19"/>
                        </a:rPr>
                        <a:t>Hintersteiner</a:t>
                      </a:r>
                      <a:r>
                        <a:rPr lang="en-GB" sz="140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7" action="ppaction://hlinkfile" tooltip="Hintersteiner, 2015 #19"/>
                        </a:rPr>
                        <a:t>, </a:t>
                      </a:r>
                      <a:r>
                        <a:rPr lang="en-GB" sz="1400" i="1" u="none" strike="noStrike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7" action="ppaction://hlinkfile" tooltip="Hintersteiner, 2015 #19"/>
                        </a:rPr>
                        <a:t>Himmelsbach</a:t>
                      </a:r>
                      <a:r>
                        <a:rPr lang="en-GB" sz="1400" i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7" action="ppaction://hlinkfile" tooltip="Hintersteiner, 2015 #19"/>
                        </a:rPr>
                        <a:t> </a:t>
                      </a:r>
                      <a:r>
                        <a:rPr lang="en-GB" sz="1400" i="1" u="none" strike="noStrike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7" action="ppaction://hlinkfile" tooltip="Hintersteiner, 2015 #19"/>
                        </a:rPr>
                        <a:t>ym</a:t>
                      </a:r>
                      <a:r>
                        <a:rPr lang="en-GB" sz="1400" i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7" action="ppaction://hlinkfile" tooltip="Hintersteiner, 2015 #19"/>
                        </a:rPr>
                        <a:t>. </a:t>
                      </a:r>
                      <a:r>
                        <a:rPr lang="en-GB" sz="140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7" action="ppaction://hlinkfile" tooltip="Hintersteiner, 2015 #19"/>
                        </a:rPr>
                        <a:t>2015</a:t>
                      </a:r>
                      <a:r>
                        <a:rPr lang="en-GB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fi-FI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84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Hammastahna</a:t>
                      </a:r>
                      <a:endParaRPr lang="fi-FI" sz="1800" b="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 – 0.4</a:t>
                      </a:r>
                      <a:endParaRPr lang="fi-FI" sz="180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40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5" action="ppaction://hlinkfile" tooltip="Strand, 2014 #46"/>
                        </a:rPr>
                        <a:t>Strand 2014</a:t>
                      </a:r>
                      <a:r>
                        <a:rPr lang="en-GB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fi-FI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i="1" dirty="0" err="1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Suihkusaippua</a:t>
                      </a:r>
                      <a:endParaRPr lang="fi-FI" sz="1800" b="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0.07 – 1.01</a:t>
                      </a:r>
                      <a:endParaRPr lang="fi-FI" sz="180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400" i="1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7" action="ppaction://hlinkfile" tooltip="Hintersteiner, 2015 #19"/>
                        </a:rPr>
                        <a:t>Hintersteiner</a:t>
                      </a:r>
                      <a:r>
                        <a:rPr lang="en-GB" sz="140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7" action="ppaction://hlinkfile" tooltip="Hintersteiner, 2015 #19"/>
                        </a:rPr>
                        <a:t>, </a:t>
                      </a:r>
                      <a:r>
                        <a:rPr lang="en-GB" sz="1400" i="1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7" action="ppaction://hlinkfile" tooltip="Hintersteiner, 2015 #19"/>
                        </a:rPr>
                        <a:t>Himmelsbach</a:t>
                      </a:r>
                      <a:r>
                        <a:rPr lang="en-GB" sz="140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7" action="ppaction://hlinkfile" tooltip="Hintersteiner, 2015 #19"/>
                        </a:rPr>
                        <a:t> </a:t>
                      </a:r>
                      <a:r>
                        <a:rPr lang="en-GB" sz="1400" i="1" u="none" strike="noStrike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7" action="ppaction://hlinkfile" tooltip="Hintersteiner, 2015 #19"/>
                        </a:rPr>
                        <a:t>ym</a:t>
                      </a:r>
                      <a:r>
                        <a:rPr lang="en-GB" sz="1400" i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7" action="ppaction://hlinkfile" tooltip="Hintersteiner, 2015 #19"/>
                        </a:rPr>
                        <a:t>. </a:t>
                      </a:r>
                      <a:r>
                        <a:rPr lang="en-GB" sz="140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7" action="ppaction://hlinkfile" tooltip="Hintersteiner, 2015 #19"/>
                        </a:rPr>
                        <a:t>2015</a:t>
                      </a:r>
                      <a:r>
                        <a:rPr lang="en-GB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fi-FI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84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b="0" i="1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Kuorintageeli</a:t>
                      </a:r>
                      <a:endParaRPr lang="fi-FI" sz="1800" b="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i="1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8.13</a:t>
                      </a:r>
                      <a:endParaRPr lang="fi-FI" sz="180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1400" i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Kukkola, </a:t>
                      </a:r>
                      <a:r>
                        <a:rPr lang="en-GB" sz="1400" i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RoskatPois-</a:t>
                      </a:r>
                      <a:r>
                        <a:rPr lang="en-GB" sz="1400" i="1" u="none" strike="noStrike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hanke</a:t>
                      </a:r>
                      <a:r>
                        <a:rPr lang="en-GB" sz="1400" i="1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fi-FI" sz="14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b="0" i="1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Kuorintavoide</a:t>
                      </a:r>
                      <a:endParaRPr lang="fi-FI" sz="1800" b="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800" i="1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5.22</a:t>
                      </a:r>
                      <a:endParaRPr lang="fi-FI" sz="180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400" i="1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fi-FI" sz="1400" i="1" u="none" strike="noStrike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Kukkola, </a:t>
                      </a:r>
                      <a:r>
                        <a:rPr lang="fi-FI" sz="1400" i="1" u="none" strike="noStrike" dirty="0" err="1" smtClea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RoskatPois-hanke</a:t>
                      </a:r>
                      <a:r>
                        <a:rPr lang="fi-FI" sz="1400" i="1" u="none" strike="noStrike" dirty="0" smtClea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fi-FI" sz="140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295" marR="512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829276" y="187200"/>
            <a:ext cx="65479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Kuinka paljon mikromuovia </a:t>
            </a:r>
            <a:r>
              <a:rPr lang="fi-FI" sz="2400" dirty="0" err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HKH-tuotteissa</a:t>
            </a:r>
            <a:r>
              <a:rPr lang="fi-FI" sz="2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2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lang="fi-FI" sz="2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fi-FI" b="1" i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15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KE PPT-POHJA 2017">
  <a:themeElements>
    <a:clrScheme name="SYKE">
      <a:dk1>
        <a:sysClr val="windowText" lastClr="000000"/>
      </a:dk1>
      <a:lt1>
        <a:sysClr val="window" lastClr="FFFFFF"/>
      </a:lt1>
      <a:dk2>
        <a:srgbClr val="68A8AA"/>
      </a:dk2>
      <a:lt2>
        <a:srgbClr val="9DCFEF"/>
      </a:lt2>
      <a:accent1>
        <a:srgbClr val="ABA395"/>
      </a:accent1>
      <a:accent2>
        <a:srgbClr val="D5A315"/>
      </a:accent2>
      <a:accent3>
        <a:srgbClr val="827C71"/>
      </a:accent3>
      <a:accent4>
        <a:srgbClr val="BBC122"/>
      </a:accent4>
      <a:accent5>
        <a:srgbClr val="BF621E"/>
      </a:accent5>
      <a:accent6>
        <a:srgbClr val="9D7B25"/>
      </a:accent6>
      <a:hlink>
        <a:srgbClr val="4F8083"/>
      </a:hlink>
      <a:folHlink>
        <a:srgbClr val="68A8AA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F7DB880163C0347A7A53A929637A1A0" ma:contentTypeVersion="2" ma:contentTypeDescription="Luo uusi asiakirja." ma:contentTypeScope="" ma:versionID="de17a2c55a1f727f941789c0f25d3768">
  <xsd:schema xmlns:xsd="http://www.w3.org/2001/XMLSchema" xmlns:xs="http://www.w3.org/2001/XMLSchema" xmlns:p="http://schemas.microsoft.com/office/2006/metadata/properties" xmlns:ns2="a6a23f2e-7bc5-49e2-8a1f-2a7c97658e41" targetNamespace="http://schemas.microsoft.com/office/2006/metadata/properties" ma:root="true" ma:fieldsID="601a0a66a14cb7e7f44cc188556c282e" ns2:_="">
    <xsd:import namespace="a6a23f2e-7bc5-49e2-8a1f-2a7c97658e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23f2e-7bc5-49e2-8a1f-2a7c97658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967BD5-5075-43A4-84F4-DD3ED941DD36}">
  <ds:schemaRefs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a6a23f2e-7bc5-49e2-8a1f-2a7c97658e41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D24BF63-860E-48B6-8D87-D8295A3867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a23f2e-7bc5-49e2-8a1f-2a7c97658e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A0C3E3-97E7-4ED1-A393-0939F091DD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SYKE_ppt_POHJA_FIN_v25092017</Template>
  <TotalTime>0</TotalTime>
  <Words>729</Words>
  <Application>Microsoft Office PowerPoint</Application>
  <PresentationFormat>Näytössä katseltava esitys (16:9)</PresentationFormat>
  <Paragraphs>198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SYKE PPT-POHJA 2017</vt:lpstr>
      <vt:lpstr>Mikromuovien lähteet:  Muovihelmet kosmetiikassa &amp; Hygieniatuotteissa</vt:lpstr>
      <vt:lpstr>Kosmetiikan ja HKH-tuotteiden* mikromuovit eli muovihelmet </vt:lpstr>
      <vt:lpstr>Mikromuovia käyttötarkoituksia kosmetiikassa ja hygieniatuotteissa:</vt:lpstr>
      <vt:lpstr>Mikromuovin määrä pois huuhdottavissa tuotteissa Euroopan markkinoilla vuonna 2015*                    </vt:lpstr>
      <vt:lpstr>Mikromuoveja on myös tuotteissa jotka on  tarkoitus jättää iholle, hiuksiin jne.</vt:lpstr>
      <vt:lpstr>Tilanne tällä hetkellä?</vt:lpstr>
      <vt:lpstr>Tilanne Suomessa? -arvio pois huuhdeltavien tuotteiden sisältämästä mikromuovimäärästä vuonna 2017</vt:lpstr>
      <vt:lpstr>Mikromuoveja sisältävät tuotteet Suomen markkinoilla</vt:lpstr>
      <vt:lpstr>PowerPoint-esitys</vt:lpstr>
      <vt:lpstr>Mikä on mikromuovin määrä Suomessa myytävien tuotteiden osalta?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2017-09-25T11:28:39Z</dcterms:created>
  <dcterms:modified xsi:type="dcterms:W3CDTF">2019-04-11T19:49:49Z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0x0101001F7DB880163C0347A7A53A929637A1A0</vt:lpwstr>
  </property>
</Properties>
</file>